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79" r:id="rId7"/>
    <p:sldId id="263" r:id="rId8"/>
    <p:sldId id="262" r:id="rId9"/>
    <p:sldId id="281" r:id="rId10"/>
    <p:sldId id="285" r:id="rId11"/>
    <p:sldId id="286" r:id="rId12"/>
    <p:sldId id="291" r:id="rId13"/>
    <p:sldId id="287" r:id="rId14"/>
    <p:sldId id="289" r:id="rId15"/>
    <p:sldId id="290" r:id="rId16"/>
    <p:sldId id="292" r:id="rId17"/>
    <p:sldId id="282" r:id="rId18"/>
    <p:sldId id="283" r:id="rId19"/>
    <p:sldId id="293" r:id="rId20"/>
    <p:sldId id="294" r:id="rId21"/>
    <p:sldId id="295" r:id="rId22"/>
    <p:sldId id="296" r:id="rId23"/>
    <p:sldId id="297" r:id="rId24"/>
    <p:sldId id="280" r:id="rId25"/>
    <p:sldId id="278" r:id="rId26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1242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45732-3E9C-4E8B-92BE-68D6066B69AE}" type="datetimeFigureOut">
              <a:rPr lang="it-IT" smtClean="0"/>
              <a:pPr/>
              <a:t>11/12/2017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F7157-A90A-40F7-AE3C-59F3E5356D6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45732-3E9C-4E8B-92BE-68D6066B69AE}" type="datetimeFigureOut">
              <a:rPr lang="it-IT" smtClean="0"/>
              <a:pPr/>
              <a:t>11/12/2017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F7157-A90A-40F7-AE3C-59F3E5356D6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45732-3E9C-4E8B-92BE-68D6066B69AE}" type="datetimeFigureOut">
              <a:rPr lang="it-IT" smtClean="0"/>
              <a:pPr/>
              <a:t>11/12/2017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F7157-A90A-40F7-AE3C-59F3E5356D6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45732-3E9C-4E8B-92BE-68D6066B69AE}" type="datetimeFigureOut">
              <a:rPr lang="it-IT" smtClean="0"/>
              <a:pPr/>
              <a:t>11/12/2017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F7157-A90A-40F7-AE3C-59F3E5356D6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45732-3E9C-4E8B-92BE-68D6066B69AE}" type="datetimeFigureOut">
              <a:rPr lang="it-IT" smtClean="0"/>
              <a:pPr/>
              <a:t>11/12/2017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F7157-A90A-40F7-AE3C-59F3E5356D6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45732-3E9C-4E8B-92BE-68D6066B69AE}" type="datetimeFigureOut">
              <a:rPr lang="it-IT" smtClean="0"/>
              <a:pPr/>
              <a:t>11/12/2017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F7157-A90A-40F7-AE3C-59F3E5356D6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45732-3E9C-4E8B-92BE-68D6066B69AE}" type="datetimeFigureOut">
              <a:rPr lang="it-IT" smtClean="0"/>
              <a:pPr/>
              <a:t>11/12/2017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F7157-A90A-40F7-AE3C-59F3E5356D6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45732-3E9C-4E8B-92BE-68D6066B69AE}" type="datetimeFigureOut">
              <a:rPr lang="it-IT" smtClean="0"/>
              <a:pPr/>
              <a:t>11/12/2017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F7157-A90A-40F7-AE3C-59F3E5356D6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45732-3E9C-4E8B-92BE-68D6066B69AE}" type="datetimeFigureOut">
              <a:rPr lang="it-IT" smtClean="0"/>
              <a:pPr/>
              <a:t>11/12/2017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F7157-A90A-40F7-AE3C-59F3E5356D6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45732-3E9C-4E8B-92BE-68D6066B69AE}" type="datetimeFigureOut">
              <a:rPr lang="it-IT" smtClean="0"/>
              <a:pPr/>
              <a:t>11/12/2017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F7157-A90A-40F7-AE3C-59F3E5356D6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45732-3E9C-4E8B-92BE-68D6066B69AE}" type="datetimeFigureOut">
              <a:rPr lang="it-IT" smtClean="0"/>
              <a:pPr/>
              <a:t>11/12/2017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F7157-A90A-40F7-AE3C-59F3E5356D6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E45732-3E9C-4E8B-92BE-68D6066B69AE}" type="datetimeFigureOut">
              <a:rPr lang="it-IT" smtClean="0"/>
              <a:pPr/>
              <a:t>11/12/2017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AF7157-A90A-40F7-AE3C-59F3E5356D61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dissolv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928662" y="5143512"/>
            <a:ext cx="70567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</a:rPr>
              <a:t>SCUOLA MATERNA</a:t>
            </a:r>
          </a:p>
          <a:p>
            <a:pPr algn="ctr"/>
            <a:r>
              <a:rPr lang="it-IT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</a:rPr>
              <a:t> “TEN. S. SBRIZZAI”  PAULARO</a:t>
            </a:r>
          </a:p>
        </p:txBody>
      </p:sp>
      <p:sp>
        <p:nvSpPr>
          <p:cNvPr id="6" name="Ritaglia e arrotonda singolo angolo rettangolo 5"/>
          <p:cNvSpPr/>
          <p:nvPr/>
        </p:nvSpPr>
        <p:spPr>
          <a:xfrm>
            <a:off x="285720" y="428604"/>
            <a:ext cx="6286544" cy="3286148"/>
          </a:xfrm>
          <a:prstGeom prst="snipRoundRect">
            <a:avLst/>
          </a:prstGeom>
          <a:blipFill>
            <a:blip r:embed="rId3" cstate="print"/>
            <a:stretch>
              <a:fillRect/>
            </a:stretch>
          </a:blipFill>
          <a:ln>
            <a:solidFill>
              <a:srgbClr val="00B0F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it-IT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lgerian" pitchFamily="82" charset="0"/>
              </a:rPr>
              <a:t>E con noi anche </a:t>
            </a:r>
            <a:br>
              <a:rPr lang="it-IT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lgerian" pitchFamily="82" charset="0"/>
              </a:rPr>
            </a:br>
            <a:r>
              <a:rPr lang="it-IT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lgerian" pitchFamily="82" charset="0"/>
              </a:rPr>
              <a:t>il presidente  Fontanini</a:t>
            </a:r>
            <a:br>
              <a:rPr lang="it-IT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lgerian" pitchFamily="82" charset="0"/>
              </a:rPr>
            </a:br>
            <a:r>
              <a:rPr lang="it-IT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lgerian" pitchFamily="82" charset="0"/>
              </a:rPr>
              <a:t> un grazie di cuore</a:t>
            </a:r>
            <a:endParaRPr lang="it-IT" dirty="0"/>
          </a:p>
        </p:txBody>
      </p:sp>
      <p:pic>
        <p:nvPicPr>
          <p:cNvPr id="4" name="Picture 5" descr="F:\Fontanini\14.03.2016-Foto 2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71604" y="2143116"/>
            <a:ext cx="6635425" cy="4395969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0034" y="500042"/>
            <a:ext cx="8229600" cy="654032"/>
          </a:xfrm>
        </p:spPr>
        <p:txBody>
          <a:bodyPr>
            <a:normAutofit fontScale="90000"/>
          </a:bodyPr>
          <a:lstStyle/>
          <a:p>
            <a:r>
              <a:rPr lang="it-IT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lgerian" pitchFamily="82" charset="0"/>
              </a:rPr>
              <a:t>PAUL</a:t>
            </a:r>
            <a:r>
              <a:rPr lang="it-IT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lgerian"/>
              </a:rPr>
              <a:t>ÂR E LAS  </a:t>
            </a:r>
            <a:r>
              <a:rPr lang="it-IT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lgerian" pitchFamily="82" charset="0"/>
              </a:rPr>
              <a:t>frazions</a:t>
            </a:r>
            <a:br>
              <a:rPr lang="it-IT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lgerian" pitchFamily="82" charset="0"/>
              </a:rPr>
            </a:br>
            <a:endParaRPr lang="it-IT" dirty="0"/>
          </a:p>
        </p:txBody>
      </p:sp>
      <p:pic>
        <p:nvPicPr>
          <p:cNvPr id="4" name="Picture 9" descr="E:\DCIM\Camera\IMG_20160420_11000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285860"/>
            <a:ext cx="5536565" cy="3107790"/>
          </a:xfrm>
          <a:prstGeom prst="rect">
            <a:avLst/>
          </a:prstGeom>
          <a:noFill/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94682" y="1071546"/>
            <a:ext cx="3249317" cy="5786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CasellaDiTesto 6"/>
          <p:cNvSpPr txBox="1"/>
          <p:nvPr/>
        </p:nvSpPr>
        <p:spPr>
          <a:xfrm>
            <a:off x="571472" y="4929198"/>
            <a:ext cx="4286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CONOSCIAMO  LA NOSTRA FRAZIONE E QUELLA DEI NOSTRI AMICI 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lgerian" pitchFamily="82" charset="0"/>
              </a:rPr>
              <a:t>Conosciamo</a:t>
            </a:r>
            <a:br>
              <a:rPr lang="it-IT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lgerian" pitchFamily="82" charset="0"/>
              </a:rPr>
            </a:br>
            <a:r>
              <a:rPr lang="it-IT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lgerian" pitchFamily="82" charset="0"/>
              </a:rPr>
              <a:t> La tradizione della</a:t>
            </a:r>
            <a:br>
              <a:rPr lang="it-IT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lgerian" pitchFamily="82" charset="0"/>
              </a:rPr>
            </a:br>
            <a:r>
              <a:rPr lang="it-IT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lgerian" pitchFamily="82" charset="0"/>
              </a:rPr>
              <a:t>femenata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28596" y="2071678"/>
            <a:ext cx="8229600" cy="304324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it-IT" sz="1800" dirty="0">
              <a:latin typeface="Arial Black" pitchFamily="34" charset="0"/>
            </a:endParaRPr>
          </a:p>
          <a:p>
            <a:pPr marL="0" indent="0">
              <a:buNone/>
            </a:pPr>
            <a:r>
              <a:rPr lang="it-IT" sz="1800" dirty="0">
                <a:latin typeface="Arial Black" pitchFamily="34" charset="0"/>
              </a:rPr>
              <a:t>Molto sentita da ogni frazione di </a:t>
            </a:r>
            <a:r>
              <a:rPr lang="it-IT" sz="1800" dirty="0" err="1">
                <a:latin typeface="Arial Black" pitchFamily="34" charset="0"/>
              </a:rPr>
              <a:t>Paularo</a:t>
            </a:r>
            <a:r>
              <a:rPr lang="it-IT" sz="1800" dirty="0">
                <a:latin typeface="Arial Black" pitchFamily="34" charset="0"/>
              </a:rPr>
              <a:t> la tradizione della “</a:t>
            </a:r>
            <a:r>
              <a:rPr lang="it-IT" sz="1800" dirty="0" err="1">
                <a:latin typeface="Arial Black" pitchFamily="34" charset="0"/>
              </a:rPr>
              <a:t>Femenata</a:t>
            </a:r>
            <a:r>
              <a:rPr lang="it-IT" sz="1800" dirty="0">
                <a:latin typeface="Arial Black" pitchFamily="34" charset="0"/>
              </a:rPr>
              <a:t>”, rito pagano che si ripete nella nostra vallata da oltre 2000 anni, conservando integre le sue finalità religiose, propiziatorie e </a:t>
            </a:r>
            <a:r>
              <a:rPr lang="it-IT" sz="1800" dirty="0" err="1">
                <a:latin typeface="Arial Black" pitchFamily="34" charset="0"/>
              </a:rPr>
              <a:t>presagistiche</a:t>
            </a:r>
            <a:r>
              <a:rPr lang="it-IT" sz="1800" dirty="0">
                <a:latin typeface="Arial Black" pitchFamily="34" charset="0"/>
              </a:rPr>
              <a:t>. Il rito della </a:t>
            </a:r>
            <a:r>
              <a:rPr lang="it-IT" sz="1800" dirty="0" err="1">
                <a:latin typeface="Arial Black" pitchFamily="34" charset="0"/>
              </a:rPr>
              <a:t>Femenata</a:t>
            </a:r>
            <a:r>
              <a:rPr lang="it-IT" sz="1800" dirty="0">
                <a:latin typeface="Arial Black" pitchFamily="34" charset="0"/>
              </a:rPr>
              <a:t>, celebrato una sola volta nell’arco dell’anno, si commemora inderogabilmente il 5 Gennaio, vigilia dell’Epifania per il mondo cristiano. Per i bambini della scuola Materna viene fatta qualche giorno prima proprio per vivere questa bellissima tradizione solo con i nostri piccoli.</a:t>
            </a:r>
          </a:p>
          <a:p>
            <a:pPr marL="0" indent="0">
              <a:buNone/>
            </a:pPr>
            <a:r>
              <a:rPr lang="it-IT" sz="1800" dirty="0">
                <a:latin typeface="Arial Black" pitchFamily="34" charset="0"/>
              </a:rPr>
              <a:t> </a:t>
            </a:r>
          </a:p>
        </p:txBody>
      </p:sp>
      <p:pic>
        <p:nvPicPr>
          <p:cNvPr id="4" name="Picture 2" descr="C:\Users\scuola materna\Desktop\foto assemblea\DSCN16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1928802"/>
            <a:ext cx="7621786" cy="4561277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-1785982" y="214290"/>
            <a:ext cx="8229600" cy="1143000"/>
          </a:xfrm>
        </p:spPr>
        <p:txBody>
          <a:bodyPr/>
          <a:lstStyle/>
          <a:p>
            <a:r>
              <a:rPr lang="it-IT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lgerian" pitchFamily="82" charset="0"/>
              </a:rPr>
              <a:t>La </a:t>
            </a:r>
            <a:r>
              <a:rPr lang="it-IT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lgerian" pitchFamily="82" charset="0"/>
              </a:rPr>
              <a:t>femenata</a:t>
            </a:r>
            <a:endParaRPr lang="it-IT" dirty="0"/>
          </a:p>
        </p:txBody>
      </p:sp>
      <p:pic>
        <p:nvPicPr>
          <p:cNvPr id="4" name="Picture 2" descr="E:\DCIM\Camera\IMG_20160222_15361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1285860"/>
            <a:ext cx="3071834" cy="5470084"/>
          </a:xfrm>
          <a:prstGeom prst="rect">
            <a:avLst/>
          </a:prstGeom>
          <a:noFill/>
        </p:spPr>
      </p:pic>
      <p:pic>
        <p:nvPicPr>
          <p:cNvPr id="5" name="Picture 3" descr="E:\DCIM\124NIKON\DSCN146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7686" y="0"/>
            <a:ext cx="4572015" cy="6096019"/>
          </a:xfrm>
          <a:prstGeom prst="rect">
            <a:avLst/>
          </a:prstGeom>
          <a:noFill/>
        </p:spPr>
      </p:pic>
      <p:sp>
        <p:nvSpPr>
          <p:cNvPr id="6" name="CasellaDiTesto 5"/>
          <p:cNvSpPr txBox="1"/>
          <p:nvPr/>
        </p:nvSpPr>
        <p:spPr>
          <a:xfrm>
            <a:off x="4357686" y="6211669"/>
            <a:ext cx="50720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Arial Black" pitchFamily="34" charset="0"/>
              </a:rPr>
              <a:t>LA FEMENATA DELLA SCUOLA MATERNA  IL 03 GENNAIO 2016 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0034" y="228599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it-IT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lgerian" pitchFamily="82" charset="0"/>
              </a:rPr>
              <a:t>CON I NONNI E LE NONNE SCOPRIAMO ALCUNI  </a:t>
            </a:r>
            <a:br>
              <a:rPr lang="it-IT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lgerian" pitchFamily="82" charset="0"/>
              </a:rPr>
            </a:br>
            <a:r>
              <a:rPr lang="it-IT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lgerian" pitchFamily="82" charset="0"/>
              </a:rPr>
              <a:t>“ MIST</a:t>
            </a:r>
            <a:r>
              <a:rPr lang="it-IT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lgerian"/>
              </a:rPr>
              <a:t>ÎRS </a:t>
            </a:r>
            <a:r>
              <a:rPr lang="it-IT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lgerian"/>
              </a:rPr>
              <a:t>DI</a:t>
            </a:r>
            <a:r>
              <a:rPr lang="it-IT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lgerian"/>
              </a:rPr>
              <a:t> </a:t>
            </a:r>
            <a:r>
              <a:rPr lang="it-IT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lgerian"/>
              </a:rPr>
              <a:t>PAULâR</a:t>
            </a:r>
            <a:r>
              <a:rPr lang="it-IT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lgerian"/>
              </a:rPr>
              <a:t>”</a:t>
            </a:r>
            <a:endParaRPr lang="it-IT" dirty="0"/>
          </a:p>
        </p:txBody>
      </p:sp>
    </p:spTree>
  </p:cSld>
  <p:clrMapOvr>
    <a:masterClrMapping/>
  </p:clrMapOvr>
  <p:transition>
    <p:dissolv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286248" y="0"/>
            <a:ext cx="4186238" cy="305435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it-IT" sz="4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lgerian" pitchFamily="82" charset="0"/>
              </a:rPr>
              <a:t>I BOSCADORS  </a:t>
            </a:r>
            <a:endParaRPr lang="it-IT" sz="4800" dirty="0"/>
          </a:p>
        </p:txBody>
      </p:sp>
      <p:pic>
        <p:nvPicPr>
          <p:cNvPr id="4" name="Picture 3" descr="E:\DCIM\Camera\IMG_20160502_11005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1734"/>
            <a:ext cx="3857620" cy="6869734"/>
          </a:xfrm>
          <a:prstGeom prst="rect">
            <a:avLst/>
          </a:prstGeom>
          <a:noFill/>
        </p:spPr>
      </p:pic>
      <p:sp>
        <p:nvSpPr>
          <p:cNvPr id="5" name="CasellaDiTesto 4"/>
          <p:cNvSpPr txBox="1"/>
          <p:nvPr/>
        </p:nvSpPr>
        <p:spPr>
          <a:xfrm>
            <a:off x="4143372" y="4786322"/>
            <a:ext cx="29289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Arial Black" pitchFamily="34" charset="0"/>
              </a:rPr>
              <a:t>“LA MEN</a:t>
            </a:r>
            <a:r>
              <a:rPr lang="it-IT" dirty="0">
                <a:latin typeface="Arial Black"/>
              </a:rPr>
              <a:t>ÀDA”</a:t>
            </a:r>
            <a:endParaRPr lang="it-IT" dirty="0">
              <a:latin typeface="Arial Black" pitchFamily="34" charset="0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4143372" y="1785926"/>
            <a:ext cx="2857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Arial Black" pitchFamily="34" charset="0"/>
              </a:rPr>
              <a:t>“LAS CAVALET</a:t>
            </a:r>
            <a:r>
              <a:rPr lang="it-IT" dirty="0">
                <a:latin typeface="Arial Black"/>
              </a:rPr>
              <a:t>ÄS”</a:t>
            </a:r>
            <a:endParaRPr lang="it-IT" dirty="0">
              <a:latin typeface="Arial Black" pitchFamily="34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lgerian" pitchFamily="82" charset="0"/>
              </a:rPr>
              <a:t>CON NONNO WALTER ALL’ECOMUSEO DEI BOSCAIOLI </a:t>
            </a:r>
            <a:endParaRPr lang="it-IT" dirty="0"/>
          </a:p>
        </p:txBody>
      </p:sp>
      <p:pic>
        <p:nvPicPr>
          <p:cNvPr id="4" name="Picture 5" descr="E:\DCIM\Camera\IMG_20160502_10401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3566" y="2000240"/>
            <a:ext cx="3284054" cy="4857760"/>
          </a:xfrm>
          <a:prstGeom prst="rect">
            <a:avLst/>
          </a:prstGeom>
          <a:noFill/>
        </p:spPr>
      </p:pic>
      <p:pic>
        <p:nvPicPr>
          <p:cNvPr id="5" name="Picture 6" descr="E:\DCIM\Camera\IMG_20160504_10415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9256" y="2187856"/>
            <a:ext cx="3080077" cy="4670144"/>
          </a:xfrm>
          <a:prstGeom prst="rect">
            <a:avLst/>
          </a:prstGeom>
          <a:noFill/>
        </p:spPr>
      </p:pic>
      <p:sp>
        <p:nvSpPr>
          <p:cNvPr id="6" name="CasellaDiTesto 5"/>
          <p:cNvSpPr txBox="1"/>
          <p:nvPr/>
        </p:nvSpPr>
        <p:spPr>
          <a:xfrm>
            <a:off x="5572132" y="1714488"/>
            <a:ext cx="27146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dirty="0">
                <a:latin typeface="Arial Black" pitchFamily="34" charset="0"/>
              </a:rPr>
              <a:t>“LA LISC</a:t>
            </a:r>
            <a:r>
              <a:rPr lang="it-IT" sz="2000" dirty="0">
                <a:latin typeface="Arial Black" pitchFamily="34" charset="0"/>
                <a:cs typeface="Times New Roman"/>
              </a:rPr>
              <a:t>Ä”</a:t>
            </a:r>
            <a:endParaRPr lang="it-IT" dirty="0">
              <a:latin typeface="Arial Black" pitchFamily="34" charset="0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714348" y="1500174"/>
            <a:ext cx="26432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>
                <a:latin typeface="Arial Black" pitchFamily="34" charset="0"/>
              </a:rPr>
              <a:t>“LAS MANARIES” 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" name="Picture 2" descr="E:\DCIM\Camera\IMG_20160502_1108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608590" cy="3149439"/>
          </a:xfrm>
          <a:prstGeom prst="rect">
            <a:avLst/>
          </a:prstGeom>
          <a:noFill/>
        </p:spPr>
      </p:pic>
      <p:pic>
        <p:nvPicPr>
          <p:cNvPr id="8" name="Picture 3" descr="E:\DCIM\Camera\IMG_20160504_15083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85918" y="3286124"/>
            <a:ext cx="6360876" cy="3571876"/>
          </a:xfrm>
          <a:prstGeom prst="rect">
            <a:avLst/>
          </a:prstGeom>
          <a:noFill/>
        </p:spPr>
      </p:pic>
      <p:sp>
        <p:nvSpPr>
          <p:cNvPr id="10" name="CasellaDiTesto 9"/>
          <p:cNvSpPr txBox="1"/>
          <p:nvPr/>
        </p:nvSpPr>
        <p:spPr>
          <a:xfrm>
            <a:off x="5857884" y="1285860"/>
            <a:ext cx="27860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Arial Black" pitchFamily="34" charset="0"/>
              </a:rPr>
              <a:t>“LA TELEFERIC</a:t>
            </a:r>
            <a:r>
              <a:rPr lang="it-IT" dirty="0">
                <a:latin typeface="Arial Black"/>
              </a:rPr>
              <a:t>Â” REALIZZATA DA NONNO WALTER</a:t>
            </a:r>
            <a:endParaRPr lang="it-IT" dirty="0">
              <a:latin typeface="Arial Black" pitchFamily="34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86314" y="287440"/>
            <a:ext cx="3571900" cy="6357494"/>
          </a:xfrm>
          <a:prstGeom prst="rect">
            <a:avLst/>
          </a:prstGeom>
          <a:noFill/>
        </p:spPr>
      </p:pic>
      <p:sp>
        <p:nvSpPr>
          <p:cNvPr id="6" name="CasellaDiTesto 5"/>
          <p:cNvSpPr txBox="1"/>
          <p:nvPr/>
        </p:nvSpPr>
        <p:spPr>
          <a:xfrm>
            <a:off x="428596" y="2714620"/>
            <a:ext cx="38576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Arial Black" pitchFamily="34" charset="0"/>
              </a:rPr>
              <a:t>I BAMBINI HANNO PROVATO A TRASPORTARE LE LEGNA COME UNA VOLTA 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Picture 4" descr="E:\DCIM\Camera\IMG_20160504_11095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0"/>
            <a:ext cx="3753735" cy="6681648"/>
          </a:xfrm>
          <a:prstGeom prst="rect">
            <a:avLst/>
          </a:prstGeom>
          <a:noFill/>
        </p:spPr>
      </p:pic>
      <p:sp>
        <p:nvSpPr>
          <p:cNvPr id="5" name="CasellaDiTesto 4"/>
          <p:cNvSpPr txBox="1"/>
          <p:nvPr/>
        </p:nvSpPr>
        <p:spPr>
          <a:xfrm>
            <a:off x="4929190" y="2357430"/>
            <a:ext cx="36433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Arial Black" pitchFamily="34" charset="0"/>
              </a:rPr>
              <a:t>SEMPRE ALL’ECUMUSEO ABBIAMO CONOSCIUTO IL MESTIERE DEL CALZOLAIO</a:t>
            </a:r>
          </a:p>
          <a:p>
            <a:r>
              <a:rPr lang="it-IT" dirty="0">
                <a:latin typeface="Arial Black" pitchFamily="34" charset="0"/>
              </a:rPr>
              <a:t>“CJALI</a:t>
            </a:r>
            <a:r>
              <a:rPr lang="it-IT" dirty="0">
                <a:latin typeface="Arial Black"/>
              </a:rPr>
              <a:t>ÂR”</a:t>
            </a:r>
            <a:endParaRPr lang="it-IT" dirty="0">
              <a:latin typeface="Arial Black" pitchFamily="34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28596" y="357166"/>
            <a:ext cx="8258204" cy="5572164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it-IT" i="1" dirty="0"/>
              <a:t> </a:t>
            </a:r>
            <a:endParaRPr lang="it-IT" sz="8600" dirty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  <a:p>
            <a:pPr algn="ctr">
              <a:buNone/>
            </a:pPr>
            <a:r>
              <a:rPr lang="it-IT" sz="11100" b="1" i="1" dirty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PREMESSA</a:t>
            </a:r>
            <a:endParaRPr lang="it-IT" sz="9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  <a:p>
            <a:pPr algn="just">
              <a:lnSpc>
                <a:spcPct val="170000"/>
              </a:lnSpc>
              <a:buFont typeface="Wingdings" pitchFamily="2" charset="2"/>
              <a:buChar char="ü"/>
            </a:pPr>
            <a:r>
              <a:rPr lang="it-IT" sz="5600" b="1" dirty="0">
                <a:latin typeface="Georgia" pitchFamily="18" charset="0"/>
              </a:rPr>
              <a:t>L’ insegnamento della lingua friulana nelle scuole è stato introdotto ufficialmente con la legge statale n ° 482/1999 (il friulano  è passato da lingua povera a lingua legittimata  anche a livello sociale).</a:t>
            </a:r>
            <a:endParaRPr lang="it-IT" sz="5600" dirty="0">
              <a:latin typeface="Georgia" pitchFamily="18" charset="0"/>
            </a:endParaRPr>
          </a:p>
          <a:p>
            <a:pPr algn="just">
              <a:lnSpc>
                <a:spcPct val="170000"/>
              </a:lnSpc>
              <a:buFont typeface="Wingdings" pitchFamily="2" charset="2"/>
              <a:buChar char="ü"/>
            </a:pPr>
            <a:r>
              <a:rPr lang="it-IT" sz="5600" b="1" dirty="0">
                <a:latin typeface="Georgia" pitchFamily="18" charset="0"/>
              </a:rPr>
              <a:t>La prima esperienza l’ abbiamo vissuta nella nostra scuola  nell’ a. s. 2012-2013 con l’intervento di un’ insegnante esterna, mentre dal  biennio 2013-2015 ci sono due insegnanti interne (una nativa del luogo, l’altra residente ) ad attivare un progetto in lingua friulana.</a:t>
            </a:r>
            <a:endParaRPr lang="it-IT" sz="5600" dirty="0">
              <a:latin typeface="Georgia" pitchFamily="18" charset="0"/>
            </a:endParaRPr>
          </a:p>
          <a:p>
            <a:pPr algn="just">
              <a:lnSpc>
                <a:spcPct val="170000"/>
              </a:lnSpc>
              <a:buFont typeface="Wingdings" pitchFamily="2" charset="2"/>
              <a:buChar char="ü"/>
            </a:pPr>
            <a:r>
              <a:rPr lang="it-IT" sz="5600" b="1" dirty="0">
                <a:latin typeface="Georgia" pitchFamily="18" charset="0"/>
              </a:rPr>
              <a:t>Punteremo a valorizzare la lingua e cultura friulana senza trascurare la parlata e cultura locale, molto sentite e vive nel cuore delle famiglie.</a:t>
            </a:r>
            <a:endParaRPr lang="it-IT" sz="5600" dirty="0">
              <a:latin typeface="Georgia" pitchFamily="18" charset="0"/>
            </a:endParaRPr>
          </a:p>
          <a:p>
            <a:pPr algn="just">
              <a:lnSpc>
                <a:spcPct val="170000"/>
              </a:lnSpc>
              <a:buFont typeface="Wingdings" pitchFamily="2" charset="2"/>
              <a:buChar char="ü"/>
            </a:pPr>
            <a:r>
              <a:rPr lang="it-IT" sz="5600" b="1" dirty="0">
                <a:latin typeface="Georgia" pitchFamily="18" charset="0"/>
              </a:rPr>
              <a:t>La lingua parlata in tutta la vallata è di origine celtico - carnica. Numerosi sono i reperti che testimoniano il passaggio dei celti e le tradizioni che ancora oggi vengono praticate in particolari momenti dell’ anno (la </a:t>
            </a:r>
            <a:r>
              <a:rPr lang="it-IT" sz="5600" b="1" dirty="0" err="1">
                <a:latin typeface="Georgia" pitchFamily="18" charset="0"/>
              </a:rPr>
              <a:t>Femenate</a:t>
            </a:r>
            <a:r>
              <a:rPr lang="it-IT" sz="5600" b="1" dirty="0">
                <a:latin typeface="Georgia" pitchFamily="18" charset="0"/>
              </a:rPr>
              <a:t> e il lancio </a:t>
            </a:r>
            <a:r>
              <a:rPr lang="it-IT" sz="5600" b="1" dirty="0" err="1">
                <a:latin typeface="Georgia" pitchFamily="18" charset="0"/>
              </a:rPr>
              <a:t>das</a:t>
            </a:r>
            <a:r>
              <a:rPr lang="it-IT" sz="5600" b="1" dirty="0">
                <a:latin typeface="Georgia" pitchFamily="18" charset="0"/>
              </a:rPr>
              <a:t> </a:t>
            </a:r>
            <a:r>
              <a:rPr lang="it-IT" sz="5600" b="1" dirty="0" err="1">
                <a:latin typeface="Georgia" pitchFamily="18" charset="0"/>
              </a:rPr>
              <a:t>pirulas</a:t>
            </a:r>
            <a:r>
              <a:rPr lang="it-IT" sz="5600" b="1" dirty="0">
                <a:latin typeface="Georgia" pitchFamily="18" charset="0"/>
              </a:rPr>
              <a:t>).</a:t>
            </a:r>
          </a:p>
          <a:p>
            <a:pPr algn="just"/>
            <a:endParaRPr lang="it-IT" sz="4900" b="1" dirty="0">
              <a:latin typeface="Georgia" pitchFamily="18" charset="0"/>
            </a:endParaRPr>
          </a:p>
          <a:p>
            <a:pPr algn="just"/>
            <a:endParaRPr lang="it-IT" sz="4900" dirty="0">
              <a:latin typeface="Georgia" pitchFamily="18" charset="0"/>
            </a:endParaRPr>
          </a:p>
        </p:txBody>
      </p:sp>
      <p:pic>
        <p:nvPicPr>
          <p:cNvPr id="1026" name="Picture 2" descr="img04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43306" y="5072074"/>
            <a:ext cx="1403350" cy="10572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0100" y="5000636"/>
            <a:ext cx="1435100" cy="2214578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pic>
        <p:nvPicPr>
          <p:cNvPr id="1028" name="Picture 4" descr="img04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15074" y="5143512"/>
            <a:ext cx="1836737" cy="10255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030" name="Text Box 6"/>
          <p:cNvSpPr txBox="1">
            <a:spLocks noChangeArrowheads="1"/>
          </p:cNvSpPr>
          <p:nvPr/>
        </p:nvSpPr>
        <p:spPr bwMode="auto">
          <a:xfrm>
            <a:off x="1214414" y="6353175"/>
            <a:ext cx="1042987" cy="504825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Arial" pitchFamily="34" charset="0"/>
              </a:rPr>
              <a:t>LA FEMENATE</a:t>
            </a:r>
            <a:endParaRPr kumimoji="0" lang="it-IT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1032" name="Text Box 8"/>
          <p:cNvSpPr txBox="1">
            <a:spLocks noChangeArrowheads="1"/>
          </p:cNvSpPr>
          <p:nvPr/>
        </p:nvSpPr>
        <p:spPr bwMode="auto">
          <a:xfrm>
            <a:off x="3857620" y="6357934"/>
            <a:ext cx="971550" cy="500066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200" b="1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Arial" pitchFamily="34" charset="0"/>
              </a:rPr>
              <a:t>LAS PIRULES</a:t>
            </a:r>
            <a:endParaRPr kumimoji="0" lang="it-IT" sz="1800" b="0" i="0" strike="noStrike" cap="none" normalizeH="0" baseline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1033" name="Text Box 9"/>
          <p:cNvSpPr txBox="1">
            <a:spLocks noChangeArrowheads="1"/>
          </p:cNvSpPr>
          <p:nvPr/>
        </p:nvSpPr>
        <p:spPr bwMode="auto">
          <a:xfrm>
            <a:off x="6286512" y="6357958"/>
            <a:ext cx="1800225" cy="288925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Arial" pitchFamily="34" charset="0"/>
              </a:rPr>
              <a:t>IL LANCIO DAS PIRULES</a:t>
            </a:r>
            <a:endParaRPr kumimoji="0" lang="it-IT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dissolv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it-IT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lgerian" pitchFamily="82" charset="0"/>
              </a:rPr>
            </a:br>
            <a:br>
              <a:rPr lang="it-IT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lgerian" pitchFamily="82" charset="0"/>
              </a:rPr>
            </a:br>
            <a:br>
              <a:rPr lang="it-IT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lgerian" pitchFamily="82" charset="0"/>
              </a:rPr>
            </a:br>
            <a:br>
              <a:rPr lang="it-IT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lgerian" pitchFamily="82" charset="0"/>
              </a:rPr>
            </a:br>
            <a:br>
              <a:rPr lang="it-IT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lgerian" pitchFamily="82" charset="0"/>
              </a:rPr>
            </a:br>
            <a:br>
              <a:rPr lang="it-IT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lgerian" pitchFamily="82" charset="0"/>
              </a:rPr>
            </a:br>
            <a:br>
              <a:rPr lang="it-IT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lgerian" pitchFamily="82" charset="0"/>
              </a:rPr>
            </a:br>
            <a:r>
              <a:rPr lang="it-IT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lgerian" pitchFamily="82" charset="0"/>
              </a:rPr>
              <a:t>CON LE NONNE DINA , LILIANA </a:t>
            </a:r>
            <a:br>
              <a:rPr lang="it-IT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lgerian" pitchFamily="82" charset="0"/>
              </a:rPr>
            </a:br>
            <a:r>
              <a:rPr lang="it-IT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lgerian" pitchFamily="82" charset="0"/>
              </a:rPr>
              <a:t>E CELESTINA </a:t>
            </a:r>
            <a:br>
              <a:rPr lang="it-IT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lgerian" pitchFamily="82" charset="0"/>
              </a:rPr>
            </a:br>
            <a:r>
              <a:rPr lang="it-IT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lgerian" pitchFamily="82" charset="0"/>
              </a:rPr>
              <a:t>ABBIAMO CONOSCIUTO </a:t>
            </a:r>
            <a:br>
              <a:rPr lang="it-IT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lgerian" pitchFamily="82" charset="0"/>
              </a:rPr>
            </a:br>
            <a:r>
              <a:rPr lang="it-IT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lgerian" pitchFamily="82" charset="0"/>
              </a:rPr>
              <a:t>IL </a:t>
            </a:r>
            <a:r>
              <a:rPr lang="it-IT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lgerian" pitchFamily="82" charset="0"/>
              </a:rPr>
              <a:t>MiST</a:t>
            </a:r>
            <a:r>
              <a:rPr lang="it-IT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lgerian"/>
              </a:rPr>
              <a:t>ÎR</a:t>
            </a:r>
            <a:r>
              <a:rPr lang="it-IT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lgerian"/>
              </a:rPr>
              <a:t> </a:t>
            </a:r>
            <a:r>
              <a:rPr lang="it-IT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lgerian" pitchFamily="82" charset="0"/>
              </a:rPr>
              <a:t> DAL FILÂ LA LAN</a:t>
            </a:r>
            <a:r>
              <a:rPr lang="it-IT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lgerian"/>
              </a:rPr>
              <a:t>Â</a:t>
            </a:r>
            <a:r>
              <a:rPr lang="it-IT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lgerian" pitchFamily="82" charset="0"/>
              </a:rPr>
              <a:t> </a:t>
            </a:r>
            <a:br>
              <a:rPr lang="it-IT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lgerian" pitchFamily="82" charset="0"/>
              </a:rPr>
            </a:br>
            <a:r>
              <a:rPr lang="it-IT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lgerian" pitchFamily="82" charset="0"/>
              </a:rPr>
              <a:t>E GUGL</a:t>
            </a:r>
            <a:r>
              <a:rPr lang="it-IT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lgerian"/>
              </a:rPr>
              <a:t>Â</a:t>
            </a:r>
            <a:endParaRPr lang="it-IT" dirty="0"/>
          </a:p>
        </p:txBody>
      </p:sp>
    </p:spTree>
  </p:cSld>
  <p:clrMapOvr>
    <a:masterClrMapping/>
  </p:clrMapOvr>
  <p:transition>
    <p:dissolv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-1478382" y="1450560"/>
            <a:ext cx="6885822" cy="3929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3860081" y="1513360"/>
            <a:ext cx="6797279" cy="37705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lgerian" pitchFamily="82" charset="0"/>
              </a:rPr>
              <a:t>Ultima settimana di agosto tutti ai </a:t>
            </a:r>
            <a:r>
              <a:rPr lang="it-IT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lgerian" pitchFamily="82" charset="0"/>
              </a:rPr>
              <a:t>mistÎRS</a:t>
            </a:r>
            <a:endParaRPr lang="it-IT" dirty="0">
              <a:latin typeface="Algerian" pitchFamily="82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28596" y="1643050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it-IT" sz="1800" dirty="0">
              <a:latin typeface="Arial Black" pitchFamily="34" charset="0"/>
            </a:endParaRPr>
          </a:p>
          <a:p>
            <a:pPr marL="0" indent="0">
              <a:buNone/>
            </a:pPr>
            <a:endParaRPr lang="it-IT" sz="1800" dirty="0">
              <a:latin typeface="Arial Black" pitchFamily="34" charset="0"/>
            </a:endParaRPr>
          </a:p>
          <a:p>
            <a:pPr marL="0" indent="0">
              <a:buNone/>
            </a:pPr>
            <a:r>
              <a:rPr lang="it-IT" sz="1800" dirty="0">
                <a:latin typeface="Arial Black" pitchFamily="34" charset="0"/>
              </a:rPr>
              <a:t>Per settimane la gente si impegna per addobbare angoli e abitazioni. Da cantine e soffitte si riscoprono gli strumenti in disuso, oggetti, abiti e corredi.</a:t>
            </a:r>
          </a:p>
          <a:p>
            <a:pPr marL="0" indent="0">
              <a:buNone/>
            </a:pPr>
            <a:r>
              <a:rPr lang="it-IT" sz="1800" dirty="0">
                <a:latin typeface="Arial Black" pitchFamily="34" charset="0"/>
              </a:rPr>
              <a:t>Un viaggio nella cultura di Paularo tra vecchi mestieri, e antiche tradizioni; la Valle d’</a:t>
            </a:r>
            <a:r>
              <a:rPr lang="it-IT" sz="1800" dirty="0" err="1">
                <a:latin typeface="Arial Black" pitchFamily="34" charset="0"/>
              </a:rPr>
              <a:t>Incarojo</a:t>
            </a:r>
            <a:r>
              <a:rPr lang="it-IT" sz="1800" dirty="0">
                <a:latin typeface="Arial Black" pitchFamily="34" charset="0"/>
              </a:rPr>
              <a:t> si popola di “boscaioli</a:t>
            </a:r>
            <a:r>
              <a:rPr lang="it-IT" sz="1800">
                <a:latin typeface="Arial Black" pitchFamily="34" charset="0"/>
              </a:rPr>
              <a:t>, intagliatori</a:t>
            </a:r>
            <a:r>
              <a:rPr lang="it-IT" sz="1800" dirty="0">
                <a:latin typeface="Arial Black" pitchFamily="34" charset="0"/>
              </a:rPr>
              <a:t>, pastori,casari, fabbri, arrotini, muratori e falegnami che con il loro ingegno, animano le vie e le piazze del paese incantando grandi e piccini.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4" y="0"/>
            <a:ext cx="3777435" cy="3261780"/>
          </a:xfr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1" y="14888"/>
            <a:ext cx="2605638" cy="3258494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5" y="3273382"/>
            <a:ext cx="3777437" cy="3584618"/>
          </a:xfrm>
          <a:prstGeom prst="rect">
            <a:avLst/>
          </a:prstGeom>
        </p:spPr>
      </p:pic>
      <p:pic>
        <p:nvPicPr>
          <p:cNvPr id="11" name="Immagin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5550" y="3261780"/>
            <a:ext cx="2758450" cy="3596220"/>
          </a:xfrm>
          <a:prstGeom prst="rect">
            <a:avLst/>
          </a:prstGeom>
        </p:spPr>
      </p:pic>
      <p:pic>
        <p:nvPicPr>
          <p:cNvPr id="13" name="Immagine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5550" y="0"/>
            <a:ext cx="2758450" cy="3250178"/>
          </a:xfrm>
          <a:prstGeom prst="rect">
            <a:avLst/>
          </a:prstGeom>
        </p:spPr>
      </p:pic>
      <p:pic>
        <p:nvPicPr>
          <p:cNvPr id="15" name="Immagine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0" y="3284984"/>
            <a:ext cx="2605640" cy="3561414"/>
          </a:xfrm>
          <a:prstGeom prst="rect">
            <a:avLst/>
          </a:prstGeom>
        </p:spPr>
      </p:pic>
    </p:spTree>
  </p:cSld>
  <p:clrMapOvr>
    <a:masterClrMapping/>
  </p:clrMapOvr>
  <p:transition>
    <p:dissolv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Picture 3" descr="C:\Users\scuola materna\Pictures\paularo\Sisad_7_g_small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14414" y="642918"/>
            <a:ext cx="6960688" cy="52205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Rettangolo 4"/>
          <p:cNvSpPr/>
          <p:nvPr/>
        </p:nvSpPr>
        <p:spPr>
          <a:xfrm>
            <a:off x="3643306" y="5214950"/>
            <a:ext cx="32861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600" dirty="0">
                <a:latin typeface="Arial Black" pitchFamily="34" charset="0"/>
              </a:rPr>
              <a:t>PAUL</a:t>
            </a:r>
            <a:r>
              <a:rPr lang="it-IT" sz="3600" dirty="0">
                <a:latin typeface="Arial Black"/>
              </a:rPr>
              <a:t>ÂR</a:t>
            </a:r>
            <a:endParaRPr lang="it-IT" sz="3600" dirty="0">
              <a:latin typeface="Arial Black" pitchFamily="34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1571604" y="3429000"/>
            <a:ext cx="6447087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  <a:latin typeface="Arial Black" pitchFamily="34" charset="0"/>
              </a:rPr>
              <a:t>MANDI DA PAUL</a:t>
            </a:r>
            <a:r>
              <a:rPr lang="it-IT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  <a:latin typeface="Arial Black"/>
              </a:rPr>
              <a:t>ÂR</a:t>
            </a:r>
            <a:endParaRPr lang="it-IT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FF00"/>
              </a:solidFill>
              <a:effectLst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28596" y="571480"/>
            <a:ext cx="8229600" cy="5643602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it-IT" sz="1600" b="1" dirty="0">
                <a:latin typeface="Georgia" pitchFamily="18" charset="0"/>
              </a:rPr>
              <a:t>Notevole influenza hanno avuto i </a:t>
            </a:r>
            <a:r>
              <a:rPr lang="it-IT" sz="1600" b="1" dirty="0" err="1">
                <a:latin typeface="Georgia" pitchFamily="18" charset="0"/>
              </a:rPr>
              <a:t>Cramars</a:t>
            </a:r>
            <a:r>
              <a:rPr lang="it-IT" sz="1600" b="1" dirty="0">
                <a:latin typeface="Georgia" pitchFamily="18" charset="0"/>
              </a:rPr>
              <a:t> (</a:t>
            </a:r>
            <a:r>
              <a:rPr lang="it-IT" sz="1600" b="1" dirty="0" err="1">
                <a:latin typeface="Georgia" pitchFamily="18" charset="0"/>
              </a:rPr>
              <a:t>Cràmar</a:t>
            </a:r>
            <a:r>
              <a:rPr lang="it-IT" sz="1600" b="1" dirty="0">
                <a:latin typeface="Georgia" pitchFamily="18" charset="0"/>
              </a:rPr>
              <a:t>  dall’ antico tedesco </a:t>
            </a:r>
            <a:r>
              <a:rPr lang="it-IT" sz="1600" b="1" dirty="0" err="1">
                <a:latin typeface="Georgia" pitchFamily="18" charset="0"/>
              </a:rPr>
              <a:t>Krameare</a:t>
            </a:r>
            <a:r>
              <a:rPr lang="it-IT" sz="1600" b="1" dirty="0">
                <a:latin typeface="Georgia" pitchFamily="18" charset="0"/>
              </a:rPr>
              <a:t> = merciaio), uomini che in lunghi secoli di migrazioni, valicando i  monti da venditori ambulanti (dal tedesco </a:t>
            </a:r>
            <a:r>
              <a:rPr lang="it-IT" sz="1600" b="1" dirty="0" err="1">
                <a:latin typeface="Georgia" pitchFamily="18" charset="0"/>
              </a:rPr>
              <a:t>Kram</a:t>
            </a:r>
            <a:r>
              <a:rPr lang="it-IT" sz="1600" b="1" dirty="0">
                <a:latin typeface="Georgia" pitchFamily="18" charset="0"/>
              </a:rPr>
              <a:t> = merce) hanno sostenuto la famiglia, costruito case, trovando il benessere e a volte anche la morte. Hanno cercato, con intraprendenza e sacrificio,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it-IT" sz="1600" b="1" dirty="0">
                <a:latin typeface="Georgia" pitchFamily="18" charset="0"/>
              </a:rPr>
              <a:t> un’ efficace  rimedio alle scarse risorse del suolo carnico, scrivendo così una pagina straordinaria della storia del nostro popolo.</a:t>
            </a:r>
            <a:endParaRPr lang="it-IT" sz="1600" dirty="0">
              <a:latin typeface="Georgia" pitchFamily="18" charset="0"/>
            </a:endParaRPr>
          </a:p>
          <a:p>
            <a:pPr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it-IT" sz="1600" b="1" dirty="0">
                <a:latin typeface="Georgia" pitchFamily="18" charset="0"/>
              </a:rPr>
              <a:t>“</a:t>
            </a:r>
            <a:r>
              <a:rPr lang="it-IT" sz="1600" b="1" i="1" dirty="0">
                <a:latin typeface="Georgia" pitchFamily="18" charset="0"/>
              </a:rPr>
              <a:t>i carnici disponendo di poca terra coltivabile, debbono andar per il mondo” ( </a:t>
            </a:r>
            <a:r>
              <a:rPr lang="it-IT" sz="1600" b="1" dirty="0">
                <a:latin typeface="Georgia" pitchFamily="18" charset="0"/>
              </a:rPr>
              <a:t>Girolamo di Porcia, 1560).</a:t>
            </a:r>
            <a:endParaRPr lang="it-IT" sz="1600" dirty="0">
              <a:latin typeface="Georgia" pitchFamily="18" charset="0"/>
            </a:endParaRPr>
          </a:p>
          <a:p>
            <a:pPr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it-IT" sz="1600" b="1" dirty="0">
                <a:latin typeface="Georgia" pitchFamily="18" charset="0"/>
              </a:rPr>
              <a:t>Si spostavano nelle zone di confine come  Germania, Austria, Boemia, Moravia, Slesia e Slovacchia. Questo ha portato a Paularo una parlata particolare con l’inserimento di termini provenienti da questi Paesi (</a:t>
            </a:r>
            <a:r>
              <a:rPr lang="it-IT" sz="1600" b="1" dirty="0" err="1">
                <a:latin typeface="Georgia" pitchFamily="18" charset="0"/>
              </a:rPr>
              <a:t>cartufule</a:t>
            </a:r>
            <a:r>
              <a:rPr lang="it-IT" sz="1600" b="1" dirty="0">
                <a:latin typeface="Georgia" pitchFamily="18" charset="0"/>
              </a:rPr>
              <a:t> dal tedesco </a:t>
            </a:r>
            <a:r>
              <a:rPr lang="it-IT" sz="1600" b="1" dirty="0" err="1">
                <a:latin typeface="Georgia" pitchFamily="18" charset="0"/>
              </a:rPr>
              <a:t>Kartoffel</a:t>
            </a:r>
            <a:r>
              <a:rPr lang="it-IT" sz="1600" b="1" dirty="0">
                <a:latin typeface="Georgia" pitchFamily="18" charset="0"/>
              </a:rPr>
              <a:t>= patata; clip, tiepido; sloveno </a:t>
            </a:r>
            <a:r>
              <a:rPr lang="it-IT" sz="1600" b="1" dirty="0" err="1">
                <a:latin typeface="Georgia" pitchFamily="18" charset="0"/>
              </a:rPr>
              <a:t>hlip</a:t>
            </a:r>
            <a:r>
              <a:rPr lang="it-IT" sz="1600" b="1" dirty="0">
                <a:latin typeface="Georgia" pitchFamily="18" charset="0"/>
              </a:rPr>
              <a:t>, fiato).</a:t>
            </a:r>
            <a:endParaRPr lang="it-IT" sz="1600" dirty="0">
              <a:latin typeface="Georgia" pitchFamily="18" charset="0"/>
            </a:endParaRPr>
          </a:p>
          <a:p>
            <a:pPr>
              <a:buFont typeface="Wingdings" pitchFamily="2" charset="2"/>
              <a:buChar char="ü"/>
            </a:pPr>
            <a:endParaRPr lang="it-IT" sz="2800" dirty="0"/>
          </a:p>
        </p:txBody>
      </p:sp>
    </p:spTree>
  </p:cSld>
  <p:clrMapOvr>
    <a:masterClrMapping/>
  </p:clrMapOvr>
  <p:transition>
    <p:dissolv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28596" y="214290"/>
            <a:ext cx="8358246" cy="6357982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it-IT" sz="2000" b="1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OBIETTIVO GENERALE</a:t>
            </a:r>
            <a:endParaRPr lang="it-IT" sz="2000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it-IT" sz="1600" b="1" dirty="0">
                <a:latin typeface="Georgia" pitchFamily="18" charset="0"/>
              </a:rPr>
              <a:t>Conoscere e approfondire la lingua e la cultura friulana con particolare riferimento al nostro territorio.</a:t>
            </a:r>
            <a:endParaRPr lang="it-IT" sz="1600" dirty="0">
              <a:latin typeface="Georgia" pitchFamily="18" charset="0"/>
            </a:endParaRPr>
          </a:p>
          <a:p>
            <a:pPr marL="269875" indent="-269875" algn="ctr">
              <a:buFont typeface="Wingdings" pitchFamily="2" charset="2"/>
              <a:buChar char="ü"/>
            </a:pPr>
            <a:r>
              <a:rPr lang="it-IT" sz="1600" b="1" dirty="0">
                <a:latin typeface="Georgia" pitchFamily="18" charset="0"/>
              </a:rPr>
              <a:t>La </a:t>
            </a:r>
            <a:r>
              <a:rPr lang="it-IT" sz="1600" b="1" i="1" dirty="0">
                <a:solidFill>
                  <a:srgbClr val="92D050"/>
                </a:solidFill>
                <a:latin typeface="Georgia" pitchFamily="18" charset="0"/>
              </a:rPr>
              <a:t>finalità</a:t>
            </a:r>
            <a:r>
              <a:rPr lang="it-IT" sz="1600" b="1" i="1" dirty="0">
                <a:latin typeface="Georgia" pitchFamily="18" charset="0"/>
              </a:rPr>
              <a:t> </a:t>
            </a:r>
            <a:r>
              <a:rPr lang="it-IT" sz="1600" b="1" dirty="0">
                <a:latin typeface="Georgia" pitchFamily="18" charset="0"/>
              </a:rPr>
              <a:t>dell’ insegnamento della lingua e cultura friulana nella nostra scuola è quella di offrire ai bambini che hanno aderito al progetto (51 su 52) l’opportunità di valorizzare la lingua e la cultura della nostra regione, senza trascurare la parlata e cultura locale, molto sentita e viva nel cuore delle famiglie non solo di Paularo, ma di tutte le frazioni del territorio e di conoscere in maniera approfondita le parole che tendono a scomparire. </a:t>
            </a:r>
          </a:p>
          <a:p>
            <a:pPr algn="ctr">
              <a:buNone/>
            </a:pPr>
            <a:r>
              <a:rPr lang="it-IT" sz="2000" b="1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OBIETTIVI PER LO SVILUPPO DELLA COMPETENZA</a:t>
            </a:r>
          </a:p>
          <a:p>
            <a:pPr algn="ctr">
              <a:buNone/>
            </a:pPr>
            <a:r>
              <a:rPr lang="it-IT" sz="2000" b="1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PER I BAMBINI </a:t>
            </a:r>
            <a:r>
              <a:rPr lang="it-IT" sz="2000" b="1" i="1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DI</a:t>
            </a:r>
            <a:r>
              <a:rPr lang="it-IT" sz="2000" b="1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3 ANNI</a:t>
            </a:r>
            <a:endParaRPr lang="it-IT" sz="2000" i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it-IT" sz="1600" dirty="0">
                <a:latin typeface="Georgia" pitchFamily="18" charset="0"/>
              </a:rPr>
              <a:t> </a:t>
            </a:r>
            <a:r>
              <a:rPr lang="it-IT" sz="1600" b="1" dirty="0">
                <a:latin typeface="Georgia" pitchFamily="18" charset="0"/>
              </a:rPr>
              <a:t>Suscitare nei bambini un atteggiamento positivo di ascolto e scoperta della lingua e cultura friulana;</a:t>
            </a:r>
            <a:endParaRPr lang="it-IT" sz="1600" dirty="0">
              <a:latin typeface="Georgia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it-IT" sz="1600" dirty="0">
                <a:latin typeface="Georgia" pitchFamily="18" charset="0"/>
              </a:rPr>
              <a:t> </a:t>
            </a:r>
            <a:r>
              <a:rPr lang="it-IT" sz="1600" b="1" dirty="0">
                <a:latin typeface="Georgia" pitchFamily="18" charset="0"/>
              </a:rPr>
              <a:t>Conoscere giochi di un tempo  tipici del nostro territorio </a:t>
            </a:r>
            <a:endParaRPr lang="it-IT" sz="1200" dirty="0">
              <a:latin typeface="Georgia" pitchFamily="18" charset="0"/>
            </a:endParaRPr>
          </a:p>
          <a:p>
            <a:pPr>
              <a:buNone/>
            </a:pPr>
            <a:r>
              <a:rPr lang="it-IT" sz="1200" b="1" dirty="0">
                <a:latin typeface="Georgia" pitchFamily="18" charset="0"/>
              </a:rPr>
              <a:t> </a:t>
            </a:r>
            <a:endParaRPr lang="it-IT" sz="900" dirty="0">
              <a:latin typeface="Georgia" pitchFamily="18" charset="0"/>
            </a:endParaRPr>
          </a:p>
          <a:p>
            <a:pPr algn="ctr">
              <a:buNone/>
            </a:pPr>
            <a:r>
              <a:rPr lang="it-IT" sz="2000" b="1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OBIETTIVI PER LO SVILUPPO DELLA COMPETENZA</a:t>
            </a:r>
          </a:p>
          <a:p>
            <a:pPr algn="ctr">
              <a:buNone/>
            </a:pPr>
            <a:r>
              <a:rPr lang="it-IT" sz="2000" b="1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PER I BAMBINI </a:t>
            </a:r>
            <a:r>
              <a:rPr lang="it-IT" sz="2000" b="1" i="1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DI</a:t>
            </a:r>
            <a:r>
              <a:rPr lang="it-IT" sz="2000" b="1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4 e 5 ANNI</a:t>
            </a:r>
            <a:endParaRPr lang="it-IT" sz="2000" i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it-IT" sz="1600" dirty="0">
                <a:latin typeface="Georgia" pitchFamily="18" charset="0"/>
              </a:rPr>
              <a:t> </a:t>
            </a:r>
            <a:r>
              <a:rPr lang="it-IT" sz="1600" b="1" dirty="0">
                <a:latin typeface="Georgia" pitchFamily="18" charset="0"/>
              </a:rPr>
              <a:t>Acquisire familiarità con alcune caratteristiche fonetiche della lingua friulana;</a:t>
            </a:r>
            <a:endParaRPr lang="it-IT" sz="1600" dirty="0">
              <a:latin typeface="Georgia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it-IT" sz="1600" b="1" dirty="0">
                <a:latin typeface="Georgia" pitchFamily="18" charset="0"/>
              </a:rPr>
              <a:t>Conoscere e valorizzare il territorio di appartenenza nelle sue modalità di espressione.</a:t>
            </a:r>
          </a:p>
          <a:p>
            <a:pPr>
              <a:buFont typeface="Wingdings" pitchFamily="2" charset="2"/>
              <a:buChar char="ü"/>
            </a:pPr>
            <a:r>
              <a:rPr lang="it-IT" sz="1600" b="1" dirty="0">
                <a:latin typeface="Georgia" pitchFamily="18" charset="0"/>
              </a:rPr>
              <a:t>Conoscere giochi di un tempo tipici del nostro territorio</a:t>
            </a:r>
            <a:endParaRPr lang="it-IT" sz="1600" dirty="0"/>
          </a:p>
          <a:p>
            <a:pPr marL="269875" indent="-269875" algn="ctr">
              <a:buFont typeface="Wingdings" pitchFamily="2" charset="2"/>
              <a:buChar char="ü"/>
            </a:pPr>
            <a:endParaRPr lang="it-IT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</p:spTree>
  </p:cSld>
  <p:clrMapOvr>
    <a:masterClrMapping/>
  </p:clrMapOvr>
  <p:transition>
    <p:dissolv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contenuto 5"/>
          <p:cNvSpPr>
            <a:spLocks noGrp="1"/>
          </p:cNvSpPr>
          <p:nvPr>
            <p:ph idx="1"/>
          </p:nvPr>
        </p:nvSpPr>
        <p:spPr>
          <a:xfrm>
            <a:off x="571472" y="428604"/>
            <a:ext cx="7515220" cy="5214974"/>
          </a:xfrm>
          <a:ln>
            <a:noFill/>
          </a:ln>
        </p:spPr>
        <p:txBody>
          <a:bodyPr>
            <a:noAutofit/>
          </a:bodyPr>
          <a:lstStyle/>
          <a:p>
            <a:pPr algn="ctr">
              <a:buNone/>
            </a:pPr>
            <a:r>
              <a:rPr lang="it-IT" sz="4000" b="1" dirty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Progetto in</a:t>
            </a:r>
            <a:br>
              <a:rPr lang="it-IT" sz="4000" b="1" dirty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</a:br>
            <a:r>
              <a:rPr lang="it-IT" sz="4000" b="1" dirty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lingua friulana/italiano:</a:t>
            </a:r>
            <a:r>
              <a:rPr lang="it-IT" sz="4000" b="1" dirty="0">
                <a:solidFill>
                  <a:srgbClr val="FF0000"/>
                </a:solidFill>
                <a:latin typeface="Arial Black"/>
                <a:cs typeface="Times New Roman"/>
              </a:rPr>
              <a:t> </a:t>
            </a:r>
          </a:p>
          <a:p>
            <a:pPr algn="ctr">
              <a:buNone/>
            </a:pPr>
            <a:r>
              <a:rPr lang="it-IT" sz="4000" b="1" dirty="0">
                <a:solidFill>
                  <a:srgbClr val="FF0000"/>
                </a:solidFill>
                <a:latin typeface="Arial Black"/>
                <a:cs typeface="Times New Roman"/>
              </a:rPr>
              <a:t>DUCJ INSÌEME PAR CONOSCI </a:t>
            </a:r>
          </a:p>
          <a:p>
            <a:pPr algn="ctr">
              <a:buNone/>
            </a:pPr>
            <a:r>
              <a:rPr lang="it-IT" sz="4000" b="1" dirty="0">
                <a:solidFill>
                  <a:srgbClr val="FF0000"/>
                </a:solidFill>
                <a:latin typeface="Arial Black"/>
                <a:cs typeface="Times New Roman"/>
              </a:rPr>
              <a:t>(parlata </a:t>
            </a:r>
            <a:r>
              <a:rPr lang="it-IT" sz="4000" dirty="0" err="1">
                <a:solidFill>
                  <a:srgbClr val="FF0000"/>
                </a:solidFill>
                <a:latin typeface="Arial Black"/>
                <a:cs typeface="Times New Roman"/>
              </a:rPr>
              <a:t>paularina</a:t>
            </a:r>
            <a:r>
              <a:rPr lang="it-IT" sz="4000" dirty="0">
                <a:solidFill>
                  <a:srgbClr val="FF0000"/>
                </a:solidFill>
                <a:latin typeface="Arial Black"/>
                <a:cs typeface="Times New Roman"/>
              </a:rPr>
              <a:t>)</a:t>
            </a:r>
            <a:endParaRPr lang="it-IT" sz="4000" b="1" dirty="0">
              <a:solidFill>
                <a:srgbClr val="FF0000"/>
              </a:solidFill>
              <a:latin typeface="Arial Black"/>
              <a:cs typeface="Times New Roman"/>
            </a:endParaRPr>
          </a:p>
          <a:p>
            <a:pPr algn="ctr">
              <a:buNone/>
            </a:pPr>
            <a:r>
              <a:rPr lang="it-IT" sz="4000" b="1" dirty="0">
                <a:solidFill>
                  <a:schemeClr val="accent1">
                    <a:lumMod val="75000"/>
                  </a:schemeClr>
                </a:solidFill>
                <a:latin typeface="Arial Black"/>
              </a:rPr>
              <a:t>ANNO SCOLASTICO </a:t>
            </a:r>
          </a:p>
          <a:p>
            <a:pPr algn="ctr">
              <a:buNone/>
            </a:pPr>
            <a:r>
              <a:rPr lang="it-IT" sz="4000" b="1" dirty="0">
                <a:solidFill>
                  <a:schemeClr val="accent1">
                    <a:lumMod val="75000"/>
                  </a:schemeClr>
                </a:solidFill>
                <a:latin typeface="Arial Black"/>
              </a:rPr>
              <a:t>2015/2016</a:t>
            </a:r>
          </a:p>
          <a:p>
            <a:pPr algn="ctr">
              <a:buNone/>
            </a:pPr>
            <a:endParaRPr lang="it-IT" sz="4000" b="1" dirty="0">
              <a:solidFill>
                <a:schemeClr val="accent1">
                  <a:lumMod val="75000"/>
                </a:schemeClr>
              </a:solidFill>
              <a:latin typeface="Arial Black"/>
            </a:endParaRPr>
          </a:p>
          <a:p>
            <a:pPr algn="ctr">
              <a:buNone/>
            </a:pPr>
            <a:endParaRPr lang="it-IT" sz="4000" b="1" dirty="0">
              <a:solidFill>
                <a:schemeClr val="accent1">
                  <a:lumMod val="75000"/>
                </a:schemeClr>
              </a:solidFill>
              <a:latin typeface="Arial Black"/>
            </a:endParaRPr>
          </a:p>
        </p:txBody>
      </p:sp>
    </p:spTree>
  </p:cSld>
  <p:clrMapOvr>
    <a:masterClrMapping/>
  </p:clrMapOvr>
  <p:transition>
    <p:dissolv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5719"/>
          </a:xfrm>
        </p:spPr>
        <p:txBody>
          <a:bodyPr>
            <a:normAutofit fontScale="90000"/>
          </a:bodyPr>
          <a:lstStyle/>
          <a:p>
            <a:pPr marL="269875" indent="-269875"/>
            <a:br>
              <a:rPr lang="it-IT" sz="1200" b="1" dirty="0">
                <a:latin typeface="Georgia" pitchFamily="18" charset="0"/>
              </a:rPr>
            </a:br>
            <a:br>
              <a:rPr lang="it-IT" sz="1200" b="1" dirty="0">
                <a:latin typeface="Georgia" pitchFamily="18" charset="0"/>
              </a:rPr>
            </a:br>
            <a:br>
              <a:rPr lang="it-IT" sz="1200" b="1" dirty="0">
                <a:latin typeface="Georgia" pitchFamily="18" charset="0"/>
              </a:rPr>
            </a:br>
            <a:br>
              <a:rPr lang="it-IT" sz="1200" b="1" dirty="0">
                <a:latin typeface="Georgia" pitchFamily="18" charset="0"/>
              </a:rPr>
            </a:br>
            <a:br>
              <a:rPr lang="it-IT" sz="1200" b="1" dirty="0">
                <a:latin typeface="Georgia" pitchFamily="18" charset="0"/>
              </a:rPr>
            </a:br>
            <a:br>
              <a:rPr lang="it-IT" sz="1200" b="1" dirty="0">
                <a:latin typeface="Georgia" pitchFamily="18" charset="0"/>
              </a:rPr>
            </a:br>
            <a:br>
              <a:rPr lang="it-IT" sz="1200" b="1" dirty="0">
                <a:latin typeface="Georgia" pitchFamily="18" charset="0"/>
              </a:rPr>
            </a:br>
            <a:br>
              <a:rPr lang="it-IT" sz="1200" b="1" dirty="0">
                <a:latin typeface="Georgia" pitchFamily="18" charset="0"/>
              </a:rPr>
            </a:br>
            <a:br>
              <a:rPr lang="it-IT" sz="1200" b="1" dirty="0">
                <a:latin typeface="Georgia" pitchFamily="18" charset="0"/>
              </a:rPr>
            </a:br>
            <a:br>
              <a:rPr lang="it-IT" sz="1200" b="1" dirty="0">
                <a:latin typeface="Georgia" pitchFamily="18" charset="0"/>
              </a:rPr>
            </a:br>
            <a:br>
              <a:rPr lang="it-IT" sz="1200" b="1" dirty="0">
                <a:latin typeface="Georgia" pitchFamily="18" charset="0"/>
              </a:rPr>
            </a:br>
            <a:br>
              <a:rPr lang="it-IT" sz="1200" b="1" dirty="0">
                <a:latin typeface="Georgia" pitchFamily="18" charset="0"/>
              </a:rPr>
            </a:br>
            <a:br>
              <a:rPr lang="it-IT" sz="1200" b="1" dirty="0">
                <a:latin typeface="Georgia" pitchFamily="18" charset="0"/>
              </a:rPr>
            </a:br>
            <a:br>
              <a:rPr lang="it-IT" sz="1200" b="1" dirty="0">
                <a:latin typeface="Georgia" pitchFamily="18" charset="0"/>
              </a:rPr>
            </a:br>
            <a:br>
              <a:rPr lang="it-IT" sz="1200" b="1" dirty="0">
                <a:latin typeface="Georgia" pitchFamily="18" charset="0"/>
              </a:rPr>
            </a:br>
            <a:br>
              <a:rPr lang="it-IT" sz="1200" b="1" dirty="0">
                <a:latin typeface="Georgia" pitchFamily="18" charset="0"/>
              </a:rPr>
            </a:br>
            <a:br>
              <a:rPr lang="it-IT" sz="1200" b="1" dirty="0">
                <a:latin typeface="Georgia" pitchFamily="18" charset="0"/>
              </a:rPr>
            </a:br>
            <a:br>
              <a:rPr lang="it-IT" sz="1200" b="1" dirty="0">
                <a:latin typeface="Georgia" pitchFamily="18" charset="0"/>
              </a:rPr>
            </a:br>
            <a:br>
              <a:rPr lang="it-IT" sz="1200" b="1" dirty="0">
                <a:latin typeface="Georgia" pitchFamily="18" charset="0"/>
              </a:rPr>
            </a:br>
            <a:br>
              <a:rPr lang="it-IT" sz="1200" b="1" dirty="0">
                <a:latin typeface="Georgia" pitchFamily="18" charset="0"/>
              </a:rPr>
            </a:br>
            <a:br>
              <a:rPr lang="it-IT" sz="1200" b="1" dirty="0">
                <a:latin typeface="Georgia" pitchFamily="18" charset="0"/>
              </a:rPr>
            </a:br>
            <a:br>
              <a:rPr lang="it-IT" sz="1200" b="1" dirty="0">
                <a:latin typeface="Georgia" pitchFamily="18" charset="0"/>
              </a:rPr>
            </a:br>
            <a:br>
              <a:rPr lang="it-IT" sz="1200" b="1" dirty="0">
                <a:latin typeface="Georgia" pitchFamily="18" charset="0"/>
              </a:rPr>
            </a:br>
            <a:br>
              <a:rPr lang="it-IT" sz="1200" b="1" dirty="0">
                <a:latin typeface="Georgia" pitchFamily="18" charset="0"/>
              </a:rPr>
            </a:br>
            <a:br>
              <a:rPr lang="it-IT" sz="1200" b="1" dirty="0">
                <a:latin typeface="Georgia" pitchFamily="18" charset="0"/>
              </a:rPr>
            </a:br>
            <a:br>
              <a:rPr lang="it-IT" sz="1200" b="1" dirty="0">
                <a:latin typeface="Georgia" pitchFamily="18" charset="0"/>
              </a:rPr>
            </a:br>
            <a:br>
              <a:rPr lang="it-IT" sz="1200" b="1" dirty="0">
                <a:latin typeface="Georgia" pitchFamily="18" charset="0"/>
              </a:rPr>
            </a:br>
            <a:br>
              <a:rPr lang="it-IT" sz="1200" b="1" dirty="0">
                <a:latin typeface="Georgia" pitchFamily="18" charset="0"/>
              </a:rPr>
            </a:br>
            <a:br>
              <a:rPr lang="it-IT" sz="1200" b="1" dirty="0">
                <a:latin typeface="Georgia" pitchFamily="18" charset="0"/>
              </a:rPr>
            </a:br>
            <a:br>
              <a:rPr lang="it-IT" sz="1200" b="1" dirty="0">
                <a:latin typeface="Georgia" pitchFamily="18" charset="0"/>
              </a:rPr>
            </a:br>
            <a:br>
              <a:rPr lang="it-IT" sz="1200" b="1" dirty="0">
                <a:latin typeface="Georgia" pitchFamily="18" charset="0"/>
              </a:rPr>
            </a:br>
            <a:br>
              <a:rPr lang="it-IT" sz="1200" b="1" dirty="0">
                <a:latin typeface="Georgia" pitchFamily="18" charset="0"/>
              </a:rPr>
            </a:br>
            <a:br>
              <a:rPr lang="it-IT" sz="1200" b="1" dirty="0">
                <a:latin typeface="Georgia" pitchFamily="18" charset="0"/>
              </a:rPr>
            </a:br>
            <a:br>
              <a:rPr lang="it-IT" sz="1200" b="1" dirty="0">
                <a:latin typeface="Georgia" pitchFamily="18" charset="0"/>
              </a:rPr>
            </a:br>
            <a:br>
              <a:rPr lang="it-IT" sz="1200" b="1" dirty="0">
                <a:latin typeface="Georgia" pitchFamily="18" charset="0"/>
              </a:rPr>
            </a:br>
            <a:br>
              <a:rPr lang="it-IT" sz="1200" b="1" dirty="0">
                <a:latin typeface="Georgia" pitchFamily="18" charset="0"/>
              </a:rPr>
            </a:br>
            <a:br>
              <a:rPr lang="it-IT" sz="1200" b="1" dirty="0">
                <a:latin typeface="Georgia" pitchFamily="18" charset="0"/>
              </a:rPr>
            </a:br>
            <a:br>
              <a:rPr lang="it-IT" sz="1200" b="1" dirty="0">
                <a:latin typeface="Georgia" pitchFamily="18" charset="0"/>
              </a:rPr>
            </a:br>
            <a:br>
              <a:rPr lang="it-IT" sz="1200" b="1" dirty="0">
                <a:latin typeface="Georgia" pitchFamily="18" charset="0"/>
              </a:rPr>
            </a:br>
            <a:br>
              <a:rPr lang="it-IT" sz="1200" b="1" dirty="0">
                <a:latin typeface="Georgia" pitchFamily="18" charset="0"/>
              </a:rPr>
            </a:br>
            <a:br>
              <a:rPr lang="it-IT" sz="1200" b="1" dirty="0">
                <a:latin typeface="Georgia" pitchFamily="18" charset="0"/>
              </a:rPr>
            </a:br>
            <a:br>
              <a:rPr lang="it-IT" sz="1200" b="1" dirty="0">
                <a:latin typeface="Georgia" pitchFamily="18" charset="0"/>
              </a:rPr>
            </a:br>
            <a:br>
              <a:rPr lang="it-IT" sz="1200" b="1" dirty="0">
                <a:latin typeface="Georgia" pitchFamily="18" charset="0"/>
              </a:rPr>
            </a:br>
            <a:r>
              <a:rPr lang="it-IT" sz="2000" b="1" dirty="0">
                <a:latin typeface="Georgia" pitchFamily="18" charset="0"/>
              </a:rPr>
              <a:t>Nell’anno scolastico 2015-2016 con il tema </a:t>
            </a:r>
            <a:br>
              <a:rPr lang="it-IT" sz="2000" dirty="0"/>
            </a:br>
            <a:r>
              <a:rPr lang="it-IT" sz="2000" b="1" dirty="0">
                <a:solidFill>
                  <a:srgbClr val="FF0000"/>
                </a:solidFill>
                <a:latin typeface="Arial Black"/>
                <a:cs typeface="Times New Roman"/>
              </a:rPr>
              <a:t>DUCJ </a:t>
            </a:r>
            <a:r>
              <a:rPr lang="it-IT" sz="2000" b="1" dirty="0" err="1">
                <a:solidFill>
                  <a:srgbClr val="FF0000"/>
                </a:solidFill>
                <a:latin typeface="Arial Black"/>
                <a:cs typeface="Times New Roman"/>
              </a:rPr>
              <a:t>INSìEME</a:t>
            </a:r>
            <a:r>
              <a:rPr lang="it-IT" sz="2000" b="1" dirty="0">
                <a:solidFill>
                  <a:srgbClr val="FF0000"/>
                </a:solidFill>
                <a:latin typeface="Arial Black"/>
                <a:cs typeface="Times New Roman"/>
              </a:rPr>
              <a:t> PAR CONOSCI (parlata </a:t>
            </a:r>
            <a:r>
              <a:rPr lang="it-IT" sz="2000" dirty="0" err="1">
                <a:solidFill>
                  <a:srgbClr val="FF0000"/>
                </a:solidFill>
                <a:latin typeface="Arial Black"/>
                <a:cs typeface="Times New Roman"/>
              </a:rPr>
              <a:t>paularina</a:t>
            </a:r>
            <a:r>
              <a:rPr lang="it-IT" sz="2000" dirty="0">
                <a:latin typeface="Arial Black"/>
                <a:cs typeface="Times New Roman"/>
              </a:rPr>
              <a:t>)</a:t>
            </a:r>
            <a:br>
              <a:rPr lang="it-IT" sz="2000" dirty="0">
                <a:latin typeface="Arial Black"/>
                <a:cs typeface="Times New Roman"/>
              </a:rPr>
            </a:br>
            <a:r>
              <a:rPr lang="it-IT" sz="2000" b="1" dirty="0">
                <a:latin typeface="Georgia" pitchFamily="18" charset="0"/>
              </a:rPr>
              <a:t> i bambini si sono divertiti molto a scoprire l’importanza di essere inseriti all’interno di un contesto mondiale; di capire nello specifico dove si trova a livello geografico il nostro paese; di conoscere il nostro territorio con le sue frazioni e le bellezze che ci offre. Il progetto ha dato la possibilità di recuperare parte delle tradizioni e dei mestieri praticati e ancora sentiti a Paularo, paese in cui i bambini sono nati e cresciuti. Non si è trattato tuttavia solo della “riscoperta” di ciò che è accaduto in passato, ma anche del confronto tra “ieri” e “oggi”, in questo modo i bambini hanno potuto notare i notevoli cambiamenti che l’uomo nel corso della storia e soprattutto nell’arco dell’ultima generazione è riuscito ad apportare in tutte le sfere della vita.</a:t>
            </a:r>
            <a:br>
              <a:rPr lang="it-IT" b="1" dirty="0">
                <a:latin typeface="Georgia" pitchFamily="18" charset="0"/>
              </a:rPr>
            </a:br>
            <a:r>
              <a:rPr lang="it-IT" b="1" dirty="0">
                <a:latin typeface="Georgia" pitchFamily="18" charset="0"/>
              </a:rPr>
              <a:t> </a:t>
            </a:r>
            <a:br>
              <a:rPr lang="it-IT" b="1" dirty="0">
                <a:latin typeface="Georgia" pitchFamily="18" charset="0"/>
              </a:rPr>
            </a:br>
            <a:r>
              <a:rPr lang="it-IT" b="1" dirty="0">
                <a:latin typeface="Georgia" pitchFamily="18" charset="0"/>
              </a:rPr>
              <a:t> </a:t>
            </a:r>
            <a:br>
              <a:rPr lang="it-IT" dirty="0">
                <a:latin typeface="Arial Black"/>
                <a:cs typeface="Times New Roman"/>
              </a:rPr>
            </a:br>
            <a:endParaRPr lang="it-IT" dirty="0"/>
          </a:p>
        </p:txBody>
      </p:sp>
    </p:spTree>
  </p:cSld>
  <p:clrMapOvr>
    <a:masterClrMapping/>
  </p:clrMapOvr>
  <p:transition>
    <p:dissolv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-1571668" y="214290"/>
            <a:ext cx="8229600" cy="1143000"/>
          </a:xfrm>
        </p:spPr>
        <p:txBody>
          <a:bodyPr>
            <a:normAutofit/>
          </a:bodyPr>
          <a:lstStyle/>
          <a:p>
            <a:r>
              <a:rPr lang="it-IT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lgerian" pitchFamily="82" charset="0"/>
              </a:rPr>
              <a:t>CIRIN PAULÂR  IN TAL MONT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428596" y="5500702"/>
            <a:ext cx="3571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IL MONDO REALIZZATO DA UNA BAMBINA GRANDE </a:t>
            </a:r>
          </a:p>
        </p:txBody>
      </p:sp>
      <p:pic>
        <p:nvPicPr>
          <p:cNvPr id="8" name="Picture 5" descr="E:\DCIM\Camera\IMG_20151201_16513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628" y="0"/>
            <a:ext cx="3643306" cy="3836887"/>
          </a:xfrm>
          <a:prstGeom prst="rect">
            <a:avLst/>
          </a:prstGeom>
          <a:noFill/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7158" y="1287829"/>
            <a:ext cx="4214842" cy="3948441"/>
          </a:xfrm>
          <a:prstGeom prst="rect">
            <a:avLst/>
          </a:prstGeom>
          <a:noFill/>
        </p:spPr>
      </p:pic>
      <p:pic>
        <p:nvPicPr>
          <p:cNvPr id="10" name="Picture 9" descr="E:\DCIM\Camera\IMG_20151118_111604.jpg"/>
          <p:cNvPicPr>
            <a:picLocks noChangeAspect="1" noChangeArrowheads="1"/>
          </p:cNvPicPr>
          <p:nvPr/>
        </p:nvPicPr>
        <p:blipFill>
          <a:blip r:embed="rId4" cstate="print">
            <a:lum bright="20000"/>
          </a:blip>
          <a:srcRect/>
          <a:stretch>
            <a:fillRect/>
          </a:stretch>
        </p:blipFill>
        <p:spPr bwMode="auto">
          <a:xfrm>
            <a:off x="4714876" y="3857605"/>
            <a:ext cx="4000528" cy="3000395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USCITA DA VIOLETTA\2014-05-05 15.00.1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7686" y="3929066"/>
            <a:ext cx="3528392" cy="264629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9" name="Picture 3" descr="E:\DCIM\Camera\IMG_20151201_16505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357166"/>
            <a:ext cx="3286148" cy="3274328"/>
          </a:xfrm>
          <a:prstGeom prst="rect">
            <a:avLst/>
          </a:prstGeom>
          <a:noFill/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2910" y="1002312"/>
            <a:ext cx="3067864" cy="5015714"/>
          </a:xfrm>
          <a:prstGeom prst="rect">
            <a:avLst/>
          </a:prstGeom>
          <a:noFill/>
        </p:spPr>
      </p:pic>
      <p:sp>
        <p:nvSpPr>
          <p:cNvPr id="5" name="Rettangolo 4"/>
          <p:cNvSpPr/>
          <p:nvPr/>
        </p:nvSpPr>
        <p:spPr>
          <a:xfrm>
            <a:off x="214282" y="357166"/>
            <a:ext cx="27860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lgerian" pitchFamily="82" charset="0"/>
              </a:rPr>
              <a:t>PAULÂR  IN ITALI</a:t>
            </a:r>
            <a:endParaRPr lang="it-IT" dirty="0"/>
          </a:p>
        </p:txBody>
      </p:sp>
      <p:sp>
        <p:nvSpPr>
          <p:cNvPr id="6" name="Rettangolo 5"/>
          <p:cNvSpPr/>
          <p:nvPr/>
        </p:nvSpPr>
        <p:spPr>
          <a:xfrm>
            <a:off x="1979712" y="357166"/>
            <a:ext cx="17350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lgerian" pitchFamily="82" charset="0"/>
              </a:rPr>
              <a:t> Â E IN FRI</a:t>
            </a:r>
            <a:r>
              <a:rPr lang="it-IT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lgerian"/>
              </a:rPr>
              <a:t>ÛL</a:t>
            </a:r>
            <a:endParaRPr lang="it-IT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4857752" y="3643314"/>
            <a:ext cx="3571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lgerian" pitchFamily="82" charset="0"/>
              </a:rPr>
              <a:t>PAULÂR  IN CJARGNIE</a:t>
            </a:r>
            <a:endParaRPr lang="it-IT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4286256"/>
            <a:ext cx="8229600" cy="1143000"/>
          </a:xfrm>
        </p:spPr>
        <p:txBody>
          <a:bodyPr>
            <a:normAutofit/>
          </a:bodyPr>
          <a:lstStyle/>
          <a:p>
            <a:pPr algn="l"/>
            <a:endParaRPr lang="it-IT" sz="1100" dirty="0"/>
          </a:p>
        </p:txBody>
      </p:sp>
      <p:pic>
        <p:nvPicPr>
          <p:cNvPr id="4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88771" y="2428868"/>
            <a:ext cx="4994526" cy="3751986"/>
          </a:xfrm>
          <a:prstGeom prst="rect">
            <a:avLst/>
          </a:prstGeom>
          <a:noFill/>
        </p:spPr>
      </p:pic>
      <p:pic>
        <p:nvPicPr>
          <p:cNvPr id="6" name="Picture 3" descr="E:\DCIM\Camera\IMG_20160419_10590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57818" y="0"/>
            <a:ext cx="3610353" cy="6429397"/>
          </a:xfrm>
          <a:prstGeom prst="rect">
            <a:avLst/>
          </a:prstGeom>
          <a:noFill/>
        </p:spPr>
      </p:pic>
      <p:sp>
        <p:nvSpPr>
          <p:cNvPr id="8" name="Rettangolo 7"/>
          <p:cNvSpPr/>
          <p:nvPr/>
        </p:nvSpPr>
        <p:spPr>
          <a:xfrm>
            <a:off x="-785850" y="0"/>
            <a:ext cx="700092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lgerian" pitchFamily="82" charset="0"/>
              </a:rPr>
              <a:t>LA BANDIERÂ DAL </a:t>
            </a:r>
            <a:r>
              <a:rPr lang="it-IT" sz="32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lgerian" pitchFamily="82" charset="0"/>
              </a:rPr>
              <a:t>FRI</a:t>
            </a:r>
            <a:r>
              <a:rPr lang="it-IT" sz="32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lgerian"/>
              </a:rPr>
              <a:t>Û</a:t>
            </a:r>
            <a:r>
              <a:rPr lang="it-IT" sz="32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lgerian" pitchFamily="82" charset="0"/>
              </a:rPr>
              <a:t>l</a:t>
            </a:r>
            <a:endParaRPr lang="it-IT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Algerian" pitchFamily="82" charset="0"/>
            </a:endParaRPr>
          </a:p>
          <a:p>
            <a:pPr algn="ctr"/>
            <a:r>
              <a:rPr lang="it-IT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lgerian" pitchFamily="82" charset="0"/>
              </a:rPr>
              <a:t> </a:t>
            </a:r>
          </a:p>
          <a:p>
            <a:pPr algn="ctr"/>
            <a:endParaRPr lang="it-IT" sz="3200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285720" y="928670"/>
            <a:ext cx="47149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b="1" dirty="0"/>
              <a:t>E ANCHE LA BANDIERA DEL NOSTRO AMICO MOHAMED CHE HA VOLUTO MOSTRARLA A TUTTI NOI.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498</TotalTime>
  <Words>611</Words>
  <Application>Microsoft Office PowerPoint</Application>
  <PresentationFormat>Presentazione su schermo (4:3)</PresentationFormat>
  <Paragraphs>70</Paragraphs>
  <Slides>25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8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25</vt:i4>
      </vt:variant>
    </vt:vector>
  </HeadingPairs>
  <TitlesOfParts>
    <vt:vector size="34" baseType="lpstr">
      <vt:lpstr>Algerian</vt:lpstr>
      <vt:lpstr>Arial</vt:lpstr>
      <vt:lpstr>Arial Black</vt:lpstr>
      <vt:lpstr>Arial Rounded MT Bold</vt:lpstr>
      <vt:lpstr>Calibri</vt:lpstr>
      <vt:lpstr>Georgia</vt:lpstr>
      <vt:lpstr>Times New Roman</vt:lpstr>
      <vt:lpstr>Wingdings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                                           Nell’anno scolastico 2015-2016 con il tema  DUCJ INSìEME PAR CONOSCI (parlata paularina)  i bambini si sono divertiti molto a scoprire l’importanza di essere inseriti all’interno di un contesto mondiale; di capire nello specifico dove si trova a livello geografico il nostro paese; di conoscere il nostro territorio con le sue frazioni e le bellezze che ci offre. Il progetto ha dato la possibilità di recuperare parte delle tradizioni e dei mestieri praticati e ancora sentiti a Paularo, paese in cui i bambini sono nati e cresciuti. Non si è trattato tuttavia solo della “riscoperta” di ciò che è accaduto in passato, ma anche del confronto tra “ieri” e “oggi”, in questo modo i bambini hanno potuto notare i notevoli cambiamenti che l’uomo nel corso della storia e soprattutto nell’arco dell’ultima generazione è riuscito ad apportare in tutte le sfere della vita.     </vt:lpstr>
      <vt:lpstr>CIRIN PAULÂR  IN TAL MONT</vt:lpstr>
      <vt:lpstr>Presentazione standard di PowerPoint</vt:lpstr>
      <vt:lpstr>Presentazione standard di PowerPoint</vt:lpstr>
      <vt:lpstr>E con noi anche  il presidente  Fontanini  un grazie di cuore</vt:lpstr>
      <vt:lpstr>PAULÂR E LAS  frazions </vt:lpstr>
      <vt:lpstr>Conosciamo  La tradizione della femenata</vt:lpstr>
      <vt:lpstr>La femenata</vt:lpstr>
      <vt:lpstr>CON I NONNI E LE NONNE SCOPRIAMO ALCUNI   “ MISTÎRS DI PAULâR”</vt:lpstr>
      <vt:lpstr>Presentazione standard di PowerPoint</vt:lpstr>
      <vt:lpstr>CON NONNO WALTER ALL’ECOMUSEO DEI BOSCAIOLI </vt:lpstr>
      <vt:lpstr>Presentazione standard di PowerPoint</vt:lpstr>
      <vt:lpstr>Presentazione standard di PowerPoint</vt:lpstr>
      <vt:lpstr>Presentazione standard di PowerPoint</vt:lpstr>
      <vt:lpstr>       CON LE NONNE DINA , LILIANA  E CELESTINA  ABBIAMO CONOSCIUTO  IL MiSTÎR  DAL FILÂ LA LANÂ  E GUGLÂ</vt:lpstr>
      <vt:lpstr>Presentazione standard di PowerPoint</vt:lpstr>
      <vt:lpstr>Ultima settimana di agosto tutti ai mistÎRS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Progetto in lingua friulana:   IL PLAŠÊ DI ŠTÂ INSIEMÄ PAR GIUÂ COMÄ  UN VIÀČ (Paularino)</dc:title>
  <dc:creator>scuola materna</dc:creator>
  <cp:lastModifiedBy>Cristina Di Gleria</cp:lastModifiedBy>
  <cp:revision>111</cp:revision>
  <dcterms:created xsi:type="dcterms:W3CDTF">2016-03-30T14:32:39Z</dcterms:created>
  <dcterms:modified xsi:type="dcterms:W3CDTF">2017-12-11T14:46:50Z</dcterms:modified>
</cp:coreProperties>
</file>