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9" r:id="rId7"/>
    <p:sldId id="263" r:id="rId8"/>
    <p:sldId id="262" r:id="rId9"/>
    <p:sldId id="281" r:id="rId10"/>
    <p:sldId id="285" r:id="rId11"/>
    <p:sldId id="286" r:id="rId12"/>
    <p:sldId id="291" r:id="rId13"/>
    <p:sldId id="287" r:id="rId14"/>
    <p:sldId id="289" r:id="rId15"/>
    <p:sldId id="290" r:id="rId16"/>
    <p:sldId id="292" r:id="rId17"/>
    <p:sldId id="282" r:id="rId18"/>
    <p:sldId id="283" r:id="rId19"/>
    <p:sldId id="293" r:id="rId20"/>
    <p:sldId id="294" r:id="rId21"/>
    <p:sldId id="295" r:id="rId22"/>
    <p:sldId id="296" r:id="rId23"/>
    <p:sldId id="297" r:id="rId24"/>
    <p:sldId id="280" r:id="rId25"/>
    <p:sldId id="278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5732-3E9C-4E8B-92BE-68D6066B69AE}" type="datetimeFigureOut">
              <a:rPr lang="it-IT" smtClean="0"/>
              <a:pPr/>
              <a:t>11/12/2017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7157-A90A-40F7-AE3C-59F3E5356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28662" y="514351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SCUOLA MATERNA</a:t>
            </a:r>
          </a:p>
          <a:p>
            <a:pPr algn="ctr"/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“TEN. S. SBRIZZAI”  PAULARO</a:t>
            </a:r>
          </a:p>
        </p:txBody>
      </p:sp>
      <p:sp>
        <p:nvSpPr>
          <p:cNvPr id="6" name="Ritaglia e arrotonda singolo angolo rettangolo 5"/>
          <p:cNvSpPr/>
          <p:nvPr/>
        </p:nvSpPr>
        <p:spPr>
          <a:xfrm>
            <a:off x="285720" y="428604"/>
            <a:ext cx="6286544" cy="3286148"/>
          </a:xfrm>
          <a:prstGeom prst="snip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E con noi anche 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il presidente  Fontanini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un grazie di cuore</a:t>
            </a:r>
            <a:endParaRPr lang="it-IT" dirty="0"/>
          </a:p>
        </p:txBody>
      </p:sp>
      <p:pic>
        <p:nvPicPr>
          <p:cNvPr id="4" name="Picture 5" descr="F:\Fontanini\14.03.2016-Foto 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635425" cy="43959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PAUL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ÂR E LAS 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frazions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endParaRPr lang="it-IT" dirty="0"/>
          </a:p>
        </p:txBody>
      </p:sp>
      <p:pic>
        <p:nvPicPr>
          <p:cNvPr id="4" name="Picture 9" descr="E:\DCIM\Camera\IMG_20160420_1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536565" cy="310779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682" y="1071546"/>
            <a:ext cx="324931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71472" y="492919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CONOSCIAMO  LA NOSTRA FRAZIONE E QUELLA DEI NOSTRI AMICI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Conosciamo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La tradizione della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femenata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043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18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 Black" pitchFamily="34" charset="0"/>
              </a:rPr>
              <a:t>Molto sentita da ogni frazione di </a:t>
            </a:r>
            <a:r>
              <a:rPr lang="it-IT" sz="1800" dirty="0" err="1">
                <a:latin typeface="Arial Black" pitchFamily="34" charset="0"/>
              </a:rPr>
              <a:t>Paularo</a:t>
            </a:r>
            <a:r>
              <a:rPr lang="it-IT" sz="1800" dirty="0">
                <a:latin typeface="Arial Black" pitchFamily="34" charset="0"/>
              </a:rPr>
              <a:t> la tradizione della “</a:t>
            </a:r>
            <a:r>
              <a:rPr lang="it-IT" sz="1800" dirty="0" err="1">
                <a:latin typeface="Arial Black" pitchFamily="34" charset="0"/>
              </a:rPr>
              <a:t>Femenata</a:t>
            </a:r>
            <a:r>
              <a:rPr lang="it-IT" sz="1800" dirty="0">
                <a:latin typeface="Arial Black" pitchFamily="34" charset="0"/>
              </a:rPr>
              <a:t>”, rito pagano che si ripete nella nostra vallata da oltre 2000 anni, conservando integre le sue finalità religiose, propiziatorie e </a:t>
            </a:r>
            <a:r>
              <a:rPr lang="it-IT" sz="1800" dirty="0" err="1">
                <a:latin typeface="Arial Black" pitchFamily="34" charset="0"/>
              </a:rPr>
              <a:t>presagistiche</a:t>
            </a:r>
            <a:r>
              <a:rPr lang="it-IT" sz="1800" dirty="0">
                <a:latin typeface="Arial Black" pitchFamily="34" charset="0"/>
              </a:rPr>
              <a:t>. Il rito della </a:t>
            </a:r>
            <a:r>
              <a:rPr lang="it-IT" sz="1800" dirty="0" err="1">
                <a:latin typeface="Arial Black" pitchFamily="34" charset="0"/>
              </a:rPr>
              <a:t>Femenata</a:t>
            </a:r>
            <a:r>
              <a:rPr lang="it-IT" sz="1800" dirty="0">
                <a:latin typeface="Arial Black" pitchFamily="34" charset="0"/>
              </a:rPr>
              <a:t>, celebrato una sola volta nell’arco dell’anno, si commemora inderogabilmente il 5 Gennaio, vigilia dell’Epifania per il mondo cristiano. Per i bambini della scuola Materna viene fatta qualche giorno prima proprio per vivere questa bellissima tradizione solo con i nostri piccoli.</a:t>
            </a:r>
          </a:p>
          <a:p>
            <a:pPr marL="0" indent="0">
              <a:buNone/>
            </a:pPr>
            <a:r>
              <a:rPr lang="it-IT" sz="1800" dirty="0">
                <a:latin typeface="Arial Black" pitchFamily="34" charset="0"/>
              </a:rPr>
              <a:t> </a:t>
            </a:r>
          </a:p>
        </p:txBody>
      </p:sp>
      <p:pic>
        <p:nvPicPr>
          <p:cNvPr id="4" name="Picture 2" descr="C:\Users\scuola materna\Desktop\foto assemblea\DSCN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621786" cy="45612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785982" y="214290"/>
            <a:ext cx="8229600" cy="1143000"/>
          </a:xfrm>
        </p:spPr>
        <p:txBody>
          <a:bodyPr/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La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femenata</a:t>
            </a:r>
            <a:endParaRPr lang="it-IT" dirty="0"/>
          </a:p>
        </p:txBody>
      </p:sp>
      <p:pic>
        <p:nvPicPr>
          <p:cNvPr id="4" name="Picture 2" descr="E:\DCIM\Camera\IMG_20160222_153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071834" cy="5470084"/>
          </a:xfrm>
          <a:prstGeom prst="rect">
            <a:avLst/>
          </a:prstGeom>
          <a:noFill/>
        </p:spPr>
      </p:pic>
      <p:pic>
        <p:nvPicPr>
          <p:cNvPr id="5" name="Picture 3" descr="E:\DCIM\124NIKON\DSCN1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572015" cy="6096019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357686" y="6211669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itchFamily="34" charset="0"/>
              </a:rPr>
              <a:t>LA FEMENATA DELLA SCUOLA MATERNA  IL 03 GENNAIO 2016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CON I NONNI E LE NONNE SCOPRIAMO ALCUNI  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“ MIST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ÎRS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DI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PAULâR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”</a:t>
            </a:r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48" y="0"/>
            <a:ext cx="4186238" cy="3054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I BOSCADORS  </a:t>
            </a:r>
            <a:endParaRPr lang="it-IT" sz="4800" dirty="0"/>
          </a:p>
        </p:txBody>
      </p:sp>
      <p:pic>
        <p:nvPicPr>
          <p:cNvPr id="4" name="Picture 3" descr="E:\DCIM\Camera\IMG_20160502_11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34"/>
            <a:ext cx="3857620" cy="686973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43372" y="478632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itchFamily="34" charset="0"/>
              </a:rPr>
              <a:t>“LA MEN</a:t>
            </a:r>
            <a:r>
              <a:rPr lang="it-IT" dirty="0">
                <a:latin typeface="Arial Black"/>
              </a:rPr>
              <a:t>ÀDA”</a:t>
            </a:r>
            <a:endParaRPr lang="it-IT" dirty="0">
              <a:latin typeface="Arial Black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3372" y="17859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itchFamily="34" charset="0"/>
              </a:rPr>
              <a:t>“LAS CAVALET</a:t>
            </a:r>
            <a:r>
              <a:rPr lang="it-IT" dirty="0">
                <a:latin typeface="Arial Black"/>
              </a:rPr>
              <a:t>ÄS”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CON NONNO WALTER ALL’ECOMUSEO DEI BOSCAIOLI </a:t>
            </a:r>
            <a:endParaRPr lang="it-IT" dirty="0"/>
          </a:p>
        </p:txBody>
      </p:sp>
      <p:pic>
        <p:nvPicPr>
          <p:cNvPr id="4" name="Picture 5" descr="E:\DCIM\Camera\IMG_20160502_104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66" y="2000240"/>
            <a:ext cx="3284054" cy="4857760"/>
          </a:xfrm>
          <a:prstGeom prst="rect">
            <a:avLst/>
          </a:prstGeom>
          <a:noFill/>
        </p:spPr>
      </p:pic>
      <p:pic>
        <p:nvPicPr>
          <p:cNvPr id="5" name="Picture 6" descr="E:\DCIM\Camera\IMG_20160504_104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87856"/>
            <a:ext cx="3080077" cy="467014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572132" y="171448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 Black" pitchFamily="34" charset="0"/>
              </a:rPr>
              <a:t>“LA LISC</a:t>
            </a:r>
            <a:r>
              <a:rPr lang="it-IT" sz="2000" dirty="0">
                <a:latin typeface="Arial Black" pitchFamily="34" charset="0"/>
                <a:cs typeface="Times New Roman"/>
              </a:rPr>
              <a:t>Ä”</a:t>
            </a:r>
            <a:endParaRPr lang="it-IT" dirty="0">
              <a:latin typeface="Arial Black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4348" y="150017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Black" pitchFamily="34" charset="0"/>
              </a:rPr>
              <a:t>“LAS MANARIES”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 descr="E:\DCIM\Camera\IMG_20160502_110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08590" cy="3149439"/>
          </a:xfrm>
          <a:prstGeom prst="rect">
            <a:avLst/>
          </a:prstGeom>
          <a:noFill/>
        </p:spPr>
      </p:pic>
      <p:pic>
        <p:nvPicPr>
          <p:cNvPr id="8" name="Picture 3" descr="E:\DCIM\Camera\IMG_20160504_150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86124"/>
            <a:ext cx="6360876" cy="3571876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5857884" y="128586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itchFamily="34" charset="0"/>
              </a:rPr>
              <a:t>“LA TELEFERIC</a:t>
            </a:r>
            <a:r>
              <a:rPr lang="it-IT" dirty="0">
                <a:latin typeface="Arial Black"/>
              </a:rPr>
              <a:t>Â” REALIZZATA DA NONNO WALTER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314" y="287440"/>
            <a:ext cx="3571900" cy="635749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28596" y="271462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itchFamily="34" charset="0"/>
              </a:rPr>
              <a:t>I BAMBINI HANNO PROVATO A TRASPORTARE LE LEGNA COME UNA VOLTA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4" descr="E:\DCIM\Camera\IMG_20160504_11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3753735" cy="668164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929190" y="235743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itchFamily="34" charset="0"/>
              </a:rPr>
              <a:t>SEMPRE ALL’ECUMUSEO ABBIAMO CONOSCIUTO IL MESTIERE DEL CALZOLAIO</a:t>
            </a:r>
          </a:p>
          <a:p>
            <a:r>
              <a:rPr lang="it-IT" dirty="0">
                <a:latin typeface="Arial Black" pitchFamily="34" charset="0"/>
              </a:rPr>
              <a:t>“CJALI</a:t>
            </a:r>
            <a:r>
              <a:rPr lang="it-IT" dirty="0">
                <a:latin typeface="Arial Black"/>
              </a:rPr>
              <a:t>ÂR”</a:t>
            </a: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i="1" dirty="0"/>
              <a:t> </a:t>
            </a:r>
            <a:endParaRPr lang="it-IT" sz="8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it-IT" sz="111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PREMESSA</a:t>
            </a:r>
            <a:endParaRPr lang="it-IT" sz="9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it-IT" sz="5600" b="1" dirty="0">
                <a:latin typeface="Georgia" pitchFamily="18" charset="0"/>
              </a:rPr>
              <a:t>L’ insegnamento della lingua friulana nelle scuole è stato introdotto ufficialmente con la legge statale n ° 482/1999 (il friulano  è passato da lingua povera a lingua legittimata  anche a livello sociale).</a:t>
            </a:r>
            <a:endParaRPr lang="it-IT" sz="5600" dirty="0">
              <a:latin typeface="Georgia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it-IT" sz="5600" b="1" dirty="0">
                <a:latin typeface="Georgia" pitchFamily="18" charset="0"/>
              </a:rPr>
              <a:t>La prima esperienza l’ abbiamo vissuta nella nostra scuola  nell’ a. s. 2012-2013 con l’intervento di un’ insegnante esterna, mentre dal  biennio 2013-2015 ci sono due insegnanti interne (una nativa del luogo, l’altra residente ) ad attivare un progetto in lingua friulana.</a:t>
            </a:r>
            <a:endParaRPr lang="it-IT" sz="5600" dirty="0">
              <a:latin typeface="Georgia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it-IT" sz="5600" b="1" dirty="0">
                <a:latin typeface="Georgia" pitchFamily="18" charset="0"/>
              </a:rPr>
              <a:t>Punteremo a valorizzare la lingua e cultura friulana senza trascurare la parlata e cultura locale, molto sentite e vive nel cuore delle famiglie.</a:t>
            </a:r>
            <a:endParaRPr lang="it-IT" sz="5600" dirty="0">
              <a:latin typeface="Georgia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it-IT" sz="5600" b="1" dirty="0">
                <a:latin typeface="Georgia" pitchFamily="18" charset="0"/>
              </a:rPr>
              <a:t>La lingua parlata in tutta la vallata è di origine celtico - carnica. Numerosi sono i reperti che testimoniano il passaggio dei celti e le tradizioni che ancora oggi vengono praticate in particolari momenti dell’ anno (la </a:t>
            </a:r>
            <a:r>
              <a:rPr lang="it-IT" sz="5600" b="1" dirty="0" err="1">
                <a:latin typeface="Georgia" pitchFamily="18" charset="0"/>
              </a:rPr>
              <a:t>Femenate</a:t>
            </a:r>
            <a:r>
              <a:rPr lang="it-IT" sz="5600" b="1" dirty="0">
                <a:latin typeface="Georgia" pitchFamily="18" charset="0"/>
              </a:rPr>
              <a:t> e il lancio </a:t>
            </a:r>
            <a:r>
              <a:rPr lang="it-IT" sz="5600" b="1" dirty="0" err="1">
                <a:latin typeface="Georgia" pitchFamily="18" charset="0"/>
              </a:rPr>
              <a:t>das</a:t>
            </a:r>
            <a:r>
              <a:rPr lang="it-IT" sz="5600" b="1" dirty="0">
                <a:latin typeface="Georgia" pitchFamily="18" charset="0"/>
              </a:rPr>
              <a:t> </a:t>
            </a:r>
            <a:r>
              <a:rPr lang="it-IT" sz="5600" b="1" dirty="0" err="1">
                <a:latin typeface="Georgia" pitchFamily="18" charset="0"/>
              </a:rPr>
              <a:t>pirulas</a:t>
            </a:r>
            <a:r>
              <a:rPr lang="it-IT" sz="5600" b="1" dirty="0">
                <a:latin typeface="Georgia" pitchFamily="18" charset="0"/>
              </a:rPr>
              <a:t>).</a:t>
            </a:r>
          </a:p>
          <a:p>
            <a:pPr algn="just"/>
            <a:endParaRPr lang="it-IT" sz="4900" b="1" dirty="0">
              <a:latin typeface="Georgia" pitchFamily="18" charset="0"/>
            </a:endParaRPr>
          </a:p>
          <a:p>
            <a:pPr algn="just"/>
            <a:endParaRPr lang="it-IT" sz="4900" dirty="0">
              <a:latin typeface="Georgia" pitchFamily="18" charset="0"/>
            </a:endParaRPr>
          </a:p>
        </p:txBody>
      </p:sp>
      <p:pic>
        <p:nvPicPr>
          <p:cNvPr id="1026" name="Picture 2" descr="img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072074"/>
            <a:ext cx="1403350" cy="105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636"/>
            <a:ext cx="1435100" cy="22145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img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143512"/>
            <a:ext cx="1836737" cy="102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214414" y="6353175"/>
            <a:ext cx="1042987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 FEMENATE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857620" y="6357934"/>
            <a:ext cx="971550" cy="5000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LAS PIRULES</a:t>
            </a:r>
            <a:endParaRPr kumimoji="0" lang="it-IT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286512" y="6357958"/>
            <a:ext cx="1800225" cy="288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IL LANCIO DAS PIRULES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CON LE NONNE DINA , LILIANA 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E CELESTINA 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ABBIAMO CONOSCIUTO 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IL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MiST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ÎR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 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DAL FILÂ LA LAN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Â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</a:t>
            </a:r>
            <a:b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</a:b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E GUGL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Â</a:t>
            </a:r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478382" y="1450560"/>
            <a:ext cx="6885822" cy="39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60081" y="1513360"/>
            <a:ext cx="6797279" cy="37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Ultima settimana di agosto tutti ai </a:t>
            </a:r>
            <a:r>
              <a:rPr lang="it-I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mistÎRS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latin typeface="Arial Black" pitchFamily="34" charset="0"/>
            </a:endParaRPr>
          </a:p>
          <a:p>
            <a:pPr marL="0" indent="0">
              <a:buNone/>
            </a:pPr>
            <a:endParaRPr lang="it-IT" sz="18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 Black" pitchFamily="34" charset="0"/>
              </a:rPr>
              <a:t>Per settimane la gente si impegna per addobbare angoli e abitazioni. Da cantine e soffitte si riscoprono gli strumenti in disuso, oggetti, abiti e corredi.</a:t>
            </a:r>
          </a:p>
          <a:p>
            <a:pPr marL="0" indent="0">
              <a:buNone/>
            </a:pPr>
            <a:r>
              <a:rPr lang="it-IT" sz="1800" dirty="0">
                <a:latin typeface="Arial Black" pitchFamily="34" charset="0"/>
              </a:rPr>
              <a:t>Un viaggio nella cultura di Paularo tra vecchi mestieri, e antiche tradizioni; la Valle d’</a:t>
            </a:r>
            <a:r>
              <a:rPr lang="it-IT" sz="1800" dirty="0" err="1">
                <a:latin typeface="Arial Black" pitchFamily="34" charset="0"/>
              </a:rPr>
              <a:t>Incarojo</a:t>
            </a:r>
            <a:r>
              <a:rPr lang="it-IT" sz="1800" dirty="0">
                <a:latin typeface="Arial Black" pitchFamily="34" charset="0"/>
              </a:rPr>
              <a:t> si popola di “boscaioli</a:t>
            </a:r>
            <a:r>
              <a:rPr lang="it-IT" sz="1800">
                <a:latin typeface="Arial Black" pitchFamily="34" charset="0"/>
              </a:rPr>
              <a:t>, intagliatori</a:t>
            </a:r>
            <a:r>
              <a:rPr lang="it-IT" sz="1800" dirty="0">
                <a:latin typeface="Arial Black" pitchFamily="34" charset="0"/>
              </a:rPr>
              <a:t>, pastori,casari, fabbri, arrotini, muratori e falegnami che con il loro ingegno, animano le vie e le piazze del paese incantando grandi e piccini.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" y="0"/>
            <a:ext cx="3777435" cy="326178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14888"/>
            <a:ext cx="2605638" cy="32584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" y="3273382"/>
            <a:ext cx="3777437" cy="358461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0" y="3261780"/>
            <a:ext cx="2758450" cy="35962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0" y="0"/>
            <a:ext cx="2758450" cy="325017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0" y="3284984"/>
            <a:ext cx="2605640" cy="35614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C:\Users\scuola materna\Pictures\paularo\Sisad_7_g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960688" cy="5220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3643306" y="521495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Arial Black" pitchFamily="34" charset="0"/>
              </a:rPr>
              <a:t>PAUL</a:t>
            </a:r>
            <a:r>
              <a:rPr lang="it-IT" sz="3600" dirty="0">
                <a:latin typeface="Arial Black"/>
              </a:rPr>
              <a:t>ÂR</a:t>
            </a:r>
            <a:endParaRPr lang="it-IT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3429000"/>
            <a:ext cx="64470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MANDI DA PAUL</a:t>
            </a: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/>
              </a:rPr>
              <a:t>ÂR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436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Notevole influenza hanno avuto i </a:t>
            </a:r>
            <a:r>
              <a:rPr lang="it-IT" sz="1600" b="1" dirty="0" err="1">
                <a:latin typeface="Georgia" pitchFamily="18" charset="0"/>
              </a:rPr>
              <a:t>Cramars</a:t>
            </a:r>
            <a:r>
              <a:rPr lang="it-IT" sz="1600" b="1" dirty="0">
                <a:latin typeface="Georgia" pitchFamily="18" charset="0"/>
              </a:rPr>
              <a:t> (</a:t>
            </a:r>
            <a:r>
              <a:rPr lang="it-IT" sz="1600" b="1" dirty="0" err="1">
                <a:latin typeface="Georgia" pitchFamily="18" charset="0"/>
              </a:rPr>
              <a:t>Cràmar</a:t>
            </a:r>
            <a:r>
              <a:rPr lang="it-IT" sz="1600" b="1" dirty="0">
                <a:latin typeface="Georgia" pitchFamily="18" charset="0"/>
              </a:rPr>
              <a:t>  dall’ antico tedesco </a:t>
            </a:r>
            <a:r>
              <a:rPr lang="it-IT" sz="1600" b="1" dirty="0" err="1">
                <a:latin typeface="Georgia" pitchFamily="18" charset="0"/>
              </a:rPr>
              <a:t>Krameare</a:t>
            </a:r>
            <a:r>
              <a:rPr lang="it-IT" sz="1600" b="1" dirty="0">
                <a:latin typeface="Georgia" pitchFamily="18" charset="0"/>
              </a:rPr>
              <a:t> = merciaio), uomini che in lunghi secoli di migrazioni, valicando i  monti da venditori ambulanti (dal tedesco </a:t>
            </a:r>
            <a:r>
              <a:rPr lang="it-IT" sz="1600" b="1" dirty="0" err="1">
                <a:latin typeface="Georgia" pitchFamily="18" charset="0"/>
              </a:rPr>
              <a:t>Kram</a:t>
            </a:r>
            <a:r>
              <a:rPr lang="it-IT" sz="1600" b="1" dirty="0">
                <a:latin typeface="Georgia" pitchFamily="18" charset="0"/>
              </a:rPr>
              <a:t> = merce) hanno sostenuto la famiglia, costruito case, trovando il benessere e a volte anche la morte. Hanno cercato, con intraprendenza e sacrificio,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 un’ efficace  rimedio alle scarse risorse del suolo carnico, scrivendo così una pagina straordinaria della storia del nostro popolo.</a:t>
            </a:r>
            <a:endParaRPr lang="it-IT" sz="1600" dirty="0">
              <a:latin typeface="Georgi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“</a:t>
            </a:r>
            <a:r>
              <a:rPr lang="it-IT" sz="1600" b="1" i="1" dirty="0">
                <a:latin typeface="Georgia" pitchFamily="18" charset="0"/>
              </a:rPr>
              <a:t>i carnici disponendo di poca terra coltivabile, debbono andar per il mondo” ( </a:t>
            </a:r>
            <a:r>
              <a:rPr lang="it-IT" sz="1600" b="1" dirty="0">
                <a:latin typeface="Georgia" pitchFamily="18" charset="0"/>
              </a:rPr>
              <a:t>Girolamo di Porcia, 1560).</a:t>
            </a:r>
            <a:endParaRPr lang="it-IT" sz="1600" dirty="0">
              <a:latin typeface="Georgi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Si spostavano nelle zone di confine come  Germania, Austria, Boemia, Moravia, Slesia e Slovacchia. Questo ha portato a Paularo una parlata particolare con l’inserimento di termini provenienti da questi Paesi (</a:t>
            </a:r>
            <a:r>
              <a:rPr lang="it-IT" sz="1600" b="1" dirty="0" err="1">
                <a:latin typeface="Georgia" pitchFamily="18" charset="0"/>
              </a:rPr>
              <a:t>cartufule</a:t>
            </a:r>
            <a:r>
              <a:rPr lang="it-IT" sz="1600" b="1" dirty="0">
                <a:latin typeface="Georgia" pitchFamily="18" charset="0"/>
              </a:rPr>
              <a:t> dal tedesco </a:t>
            </a:r>
            <a:r>
              <a:rPr lang="it-IT" sz="1600" b="1" dirty="0" err="1">
                <a:latin typeface="Georgia" pitchFamily="18" charset="0"/>
              </a:rPr>
              <a:t>Kartoffel</a:t>
            </a:r>
            <a:r>
              <a:rPr lang="it-IT" sz="1600" b="1" dirty="0">
                <a:latin typeface="Georgia" pitchFamily="18" charset="0"/>
              </a:rPr>
              <a:t>= patata; clip, tiepido; sloveno </a:t>
            </a:r>
            <a:r>
              <a:rPr lang="it-IT" sz="1600" b="1" dirty="0" err="1">
                <a:latin typeface="Georgia" pitchFamily="18" charset="0"/>
              </a:rPr>
              <a:t>hlip</a:t>
            </a:r>
            <a:r>
              <a:rPr lang="it-IT" sz="1600" b="1" dirty="0">
                <a:latin typeface="Georgia" pitchFamily="18" charset="0"/>
              </a:rPr>
              <a:t>, fiato).</a:t>
            </a:r>
            <a:endParaRPr lang="it-IT" sz="1600" dirty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it-IT" sz="28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14290"/>
            <a:ext cx="8358246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OBIETTIVO GENERALE</a:t>
            </a:r>
            <a:endParaRPr lang="it-IT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Conoscere e approfondire la lingua e la cultura friulana con particolare riferimento al nostro territorio.</a:t>
            </a:r>
            <a:endParaRPr lang="it-IT" sz="1600" dirty="0">
              <a:latin typeface="Georgia" pitchFamily="18" charset="0"/>
            </a:endParaRPr>
          </a:p>
          <a:p>
            <a:pPr marL="269875" indent="-269875" algn="ctr"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La </a:t>
            </a:r>
            <a:r>
              <a:rPr lang="it-IT" sz="1600" b="1" i="1" dirty="0">
                <a:solidFill>
                  <a:srgbClr val="92D050"/>
                </a:solidFill>
                <a:latin typeface="Georgia" pitchFamily="18" charset="0"/>
              </a:rPr>
              <a:t>finalità</a:t>
            </a:r>
            <a:r>
              <a:rPr lang="it-IT" sz="1600" b="1" i="1" dirty="0">
                <a:latin typeface="Georgia" pitchFamily="18" charset="0"/>
              </a:rPr>
              <a:t> </a:t>
            </a:r>
            <a:r>
              <a:rPr lang="it-IT" sz="1600" b="1" dirty="0">
                <a:latin typeface="Georgia" pitchFamily="18" charset="0"/>
              </a:rPr>
              <a:t>dell’ insegnamento della lingua e cultura friulana nella nostra scuola è quella di offrire ai bambini che hanno aderito al progetto (51 su 52) l’opportunità di valorizzare la lingua e la cultura della nostra regione, senza trascurare la parlata e cultura locale, molto sentita e viva nel cuore delle famiglie non solo di Paularo, ma di tutte le frazioni del territorio e di conoscere in maniera approfondita le parole che tendono a scomparire. </a:t>
            </a:r>
          </a:p>
          <a:p>
            <a:pPr algn="ctr">
              <a:buNone/>
            </a:pPr>
            <a:r>
              <a:rPr lang="it-IT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OBIETTIVI PER LO SVILUPPO DELLA COMPETENZA</a:t>
            </a:r>
          </a:p>
          <a:p>
            <a:pPr algn="ctr">
              <a:buNone/>
            </a:pPr>
            <a:r>
              <a:rPr lang="it-IT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PER I BAMBINI </a:t>
            </a:r>
            <a:r>
              <a:rPr lang="it-IT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it-IT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 ANNI</a:t>
            </a:r>
            <a:endParaRPr lang="it-IT" sz="2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Georgia" pitchFamily="18" charset="0"/>
              </a:rPr>
              <a:t> </a:t>
            </a:r>
            <a:r>
              <a:rPr lang="it-IT" sz="1600" b="1" dirty="0">
                <a:latin typeface="Georgia" pitchFamily="18" charset="0"/>
              </a:rPr>
              <a:t>Suscitare nei bambini un atteggiamento positivo di ascolto e scoperta della lingua e cultura friulana;</a:t>
            </a:r>
            <a:endParaRPr lang="it-IT" sz="1600" dirty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Georgia" pitchFamily="18" charset="0"/>
              </a:rPr>
              <a:t> </a:t>
            </a:r>
            <a:r>
              <a:rPr lang="it-IT" sz="1600" b="1" dirty="0">
                <a:latin typeface="Georgia" pitchFamily="18" charset="0"/>
              </a:rPr>
              <a:t>Conoscere giochi di un tempo  tipici del nostro territorio </a:t>
            </a:r>
            <a:endParaRPr lang="it-IT" sz="1200" dirty="0">
              <a:latin typeface="Georgia" pitchFamily="18" charset="0"/>
            </a:endParaRPr>
          </a:p>
          <a:p>
            <a:pPr>
              <a:buNone/>
            </a:pPr>
            <a:r>
              <a:rPr lang="it-IT" sz="1200" b="1" dirty="0">
                <a:latin typeface="Georgia" pitchFamily="18" charset="0"/>
              </a:rPr>
              <a:t> </a:t>
            </a:r>
            <a:endParaRPr lang="it-IT" sz="900" dirty="0">
              <a:latin typeface="Georgia" pitchFamily="18" charset="0"/>
            </a:endParaRPr>
          </a:p>
          <a:p>
            <a:pPr algn="ctr">
              <a:buNone/>
            </a:pPr>
            <a:r>
              <a:rPr lang="it-IT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OBIETTIVI PER LO SVILUPPO DELLA COMPETENZA</a:t>
            </a:r>
          </a:p>
          <a:p>
            <a:pPr algn="ctr">
              <a:buNone/>
            </a:pPr>
            <a:r>
              <a:rPr lang="it-IT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PER I BAMBINI </a:t>
            </a:r>
            <a:r>
              <a:rPr lang="it-IT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it-IT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 e 5 ANNI</a:t>
            </a:r>
            <a:endParaRPr lang="it-IT" sz="2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Georgia" pitchFamily="18" charset="0"/>
              </a:rPr>
              <a:t> </a:t>
            </a:r>
            <a:r>
              <a:rPr lang="it-IT" sz="1600" b="1" dirty="0">
                <a:latin typeface="Georgia" pitchFamily="18" charset="0"/>
              </a:rPr>
              <a:t>Acquisire familiarità con alcune caratteristiche fonetiche della lingua friulana;</a:t>
            </a:r>
            <a:endParaRPr lang="it-IT" sz="1600" dirty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Conoscere e valorizzare il territorio di appartenenza nelle sue modalità di espressione.</a:t>
            </a:r>
          </a:p>
          <a:p>
            <a:pPr>
              <a:buFont typeface="Wingdings" pitchFamily="2" charset="2"/>
              <a:buChar char="ü"/>
            </a:pPr>
            <a:r>
              <a:rPr lang="it-IT" sz="1600" b="1" dirty="0">
                <a:latin typeface="Georgia" pitchFamily="18" charset="0"/>
              </a:rPr>
              <a:t>Conoscere giochi di un tempo tipici del nostro territorio</a:t>
            </a:r>
            <a:endParaRPr lang="it-IT" sz="1600" dirty="0"/>
          </a:p>
          <a:p>
            <a:pPr marL="269875" indent="-269875" algn="ctr">
              <a:buFont typeface="Wingdings" pitchFamily="2" charset="2"/>
              <a:buChar char="ü"/>
            </a:pP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71472" y="428604"/>
            <a:ext cx="7515220" cy="5214974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Progetto in</a:t>
            </a:r>
            <a:b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lingua friulana/italiano:</a:t>
            </a:r>
            <a:r>
              <a:rPr lang="it-IT" sz="4000" b="1" dirty="0">
                <a:solidFill>
                  <a:srgbClr val="FF0000"/>
                </a:solidFill>
                <a:latin typeface="Arial Black"/>
                <a:cs typeface="Times New Roman"/>
              </a:rPr>
              <a:t> 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FF0000"/>
                </a:solidFill>
                <a:latin typeface="Arial Black"/>
                <a:cs typeface="Times New Roman"/>
              </a:rPr>
              <a:t>DUCJ INSÌEME PAR CONOSCI </a:t>
            </a:r>
          </a:p>
          <a:p>
            <a:pPr algn="ctr">
              <a:buNone/>
            </a:pPr>
            <a:r>
              <a:rPr lang="it-IT" sz="4000" b="1" dirty="0">
                <a:solidFill>
                  <a:srgbClr val="FF0000"/>
                </a:solidFill>
                <a:latin typeface="Arial Black"/>
                <a:cs typeface="Times New Roman"/>
              </a:rPr>
              <a:t>(parlata </a:t>
            </a:r>
            <a:r>
              <a:rPr lang="it-IT" sz="4000" dirty="0" err="1">
                <a:solidFill>
                  <a:srgbClr val="FF0000"/>
                </a:solidFill>
                <a:latin typeface="Arial Black"/>
                <a:cs typeface="Times New Roman"/>
              </a:rPr>
              <a:t>paularina</a:t>
            </a:r>
            <a:r>
              <a:rPr lang="it-IT" sz="4000" dirty="0">
                <a:solidFill>
                  <a:srgbClr val="FF0000"/>
                </a:solidFill>
                <a:latin typeface="Arial Black"/>
                <a:cs typeface="Times New Roman"/>
              </a:rPr>
              <a:t>)</a:t>
            </a:r>
            <a:endParaRPr lang="it-IT" sz="4000" b="1" dirty="0">
              <a:solidFill>
                <a:srgbClr val="FF0000"/>
              </a:solidFill>
              <a:latin typeface="Arial Black"/>
              <a:cs typeface="Times New Roman"/>
            </a:endParaRPr>
          </a:p>
          <a:p>
            <a:pPr algn="ctr">
              <a:buNone/>
            </a:pP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ANNO SCOLASTICO </a:t>
            </a:r>
          </a:p>
          <a:p>
            <a:pPr algn="ctr">
              <a:buNone/>
            </a:pP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2015/2016</a:t>
            </a:r>
          </a:p>
          <a:p>
            <a:pPr algn="ctr">
              <a:buNone/>
            </a:pPr>
            <a:endParaRPr lang="it-IT" sz="4000" b="1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algn="ctr">
              <a:buNone/>
            </a:pPr>
            <a:endParaRPr lang="it-IT" sz="4000" b="1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marL="269875" indent="-269875"/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br>
              <a:rPr lang="it-IT" sz="1200" b="1" dirty="0">
                <a:latin typeface="Georgia" pitchFamily="18" charset="0"/>
              </a:rPr>
            </a:br>
            <a:r>
              <a:rPr lang="it-IT" sz="2000" b="1" dirty="0">
                <a:latin typeface="Georgia" pitchFamily="18" charset="0"/>
              </a:rPr>
              <a:t>Nell’anno scolastico 2015-2016 con il tema </a:t>
            </a:r>
            <a:br>
              <a:rPr lang="it-IT" sz="2000" dirty="0"/>
            </a:br>
            <a:r>
              <a:rPr lang="it-IT" sz="2000" b="1" dirty="0">
                <a:solidFill>
                  <a:srgbClr val="FF0000"/>
                </a:solidFill>
                <a:latin typeface="Arial Black"/>
                <a:cs typeface="Times New Roman"/>
              </a:rPr>
              <a:t>DUCJ </a:t>
            </a:r>
            <a:r>
              <a:rPr lang="it-IT" sz="2000" b="1" dirty="0" err="1">
                <a:solidFill>
                  <a:srgbClr val="FF0000"/>
                </a:solidFill>
                <a:latin typeface="Arial Black"/>
                <a:cs typeface="Times New Roman"/>
              </a:rPr>
              <a:t>INSìEME</a:t>
            </a:r>
            <a:r>
              <a:rPr lang="it-IT" sz="2000" b="1" dirty="0">
                <a:solidFill>
                  <a:srgbClr val="FF0000"/>
                </a:solidFill>
                <a:latin typeface="Arial Black"/>
                <a:cs typeface="Times New Roman"/>
              </a:rPr>
              <a:t> PAR CONOSCI (parlata </a:t>
            </a:r>
            <a:r>
              <a:rPr lang="it-IT" sz="2000" dirty="0" err="1">
                <a:solidFill>
                  <a:srgbClr val="FF0000"/>
                </a:solidFill>
                <a:latin typeface="Arial Black"/>
                <a:cs typeface="Times New Roman"/>
              </a:rPr>
              <a:t>paularina</a:t>
            </a:r>
            <a:r>
              <a:rPr lang="it-IT" sz="2000" dirty="0">
                <a:latin typeface="Arial Black"/>
                <a:cs typeface="Times New Roman"/>
              </a:rPr>
              <a:t>)</a:t>
            </a:r>
            <a:br>
              <a:rPr lang="it-IT" sz="2000" dirty="0">
                <a:latin typeface="Arial Black"/>
                <a:cs typeface="Times New Roman"/>
              </a:rPr>
            </a:br>
            <a:r>
              <a:rPr lang="it-IT" sz="2000" b="1" dirty="0">
                <a:latin typeface="Georgia" pitchFamily="18" charset="0"/>
              </a:rPr>
              <a:t> i bambini si sono divertiti molto a scoprire l’importanza di essere inseriti all’interno di un contesto mondiale; di capire nello specifico dove si trova a livello geografico il nostro paese; di conoscere il nostro territorio con le sue frazioni e le bellezze che ci offre. Il progetto ha dato la possibilità di recuperare parte delle tradizioni e dei mestieri praticati e ancora sentiti a Paularo, paese in cui i bambini sono nati e cresciuti. Non si è trattato tuttavia solo della “riscoperta” di ciò che è accaduto in passato, ma anche del confronto tra “ieri” e “oggi”, in questo modo i bambini hanno potuto notare i notevoli cambiamenti che l’uomo nel corso della storia e soprattutto nell’arco dell’ultima generazione è riuscito ad apportare in tutte le sfere della vita.</a:t>
            </a:r>
            <a:br>
              <a:rPr lang="it-IT" b="1" dirty="0">
                <a:latin typeface="Georgia" pitchFamily="18" charset="0"/>
              </a:rPr>
            </a:br>
            <a:r>
              <a:rPr lang="it-IT" b="1" dirty="0">
                <a:latin typeface="Georgia" pitchFamily="18" charset="0"/>
              </a:rPr>
              <a:t> </a:t>
            </a:r>
            <a:br>
              <a:rPr lang="it-IT" b="1" dirty="0">
                <a:latin typeface="Georgia" pitchFamily="18" charset="0"/>
              </a:rPr>
            </a:br>
            <a:r>
              <a:rPr lang="it-IT" b="1" dirty="0">
                <a:latin typeface="Georgia" pitchFamily="18" charset="0"/>
              </a:rPr>
              <a:t> </a:t>
            </a:r>
            <a:br>
              <a:rPr lang="it-IT" dirty="0">
                <a:latin typeface="Arial Black"/>
                <a:cs typeface="Times New Roman"/>
              </a:rPr>
            </a:br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571668" y="21429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CIRIN PAULÂR  IN TAL MONT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550070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 MONDO REALIZZATO DA UNA BAMBINA GRANDE </a:t>
            </a:r>
          </a:p>
        </p:txBody>
      </p:sp>
      <p:pic>
        <p:nvPicPr>
          <p:cNvPr id="8" name="Picture 5" descr="E:\DCIM\Camera\IMG_20151201_165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0"/>
            <a:ext cx="3643306" cy="3836887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287829"/>
            <a:ext cx="4214842" cy="3948441"/>
          </a:xfrm>
          <a:prstGeom prst="rect">
            <a:avLst/>
          </a:prstGeom>
          <a:noFill/>
        </p:spPr>
      </p:pic>
      <p:pic>
        <p:nvPicPr>
          <p:cNvPr id="10" name="Picture 9" descr="E:\DCIM\Camera\IMG_20151118_111604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714876" y="3857605"/>
            <a:ext cx="4000528" cy="30003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SCITA DA VIOLETTA\2014-05-05 15.00.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3528392" cy="2646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3" descr="E:\DCIM\Camera\IMG_20151201_165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286148" cy="327432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1002312"/>
            <a:ext cx="3067864" cy="501571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14282" y="35716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PAULÂR  IN ITALI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979712" y="357166"/>
            <a:ext cx="173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Â E IN FRI</a:t>
            </a: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ÛL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857752" y="364331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PAULÂR  IN CJARGNIE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286256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it-IT" sz="11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771" y="2428868"/>
            <a:ext cx="4994526" cy="3751986"/>
          </a:xfrm>
          <a:prstGeom prst="rect">
            <a:avLst/>
          </a:prstGeom>
          <a:noFill/>
        </p:spPr>
      </p:pic>
      <p:pic>
        <p:nvPicPr>
          <p:cNvPr id="6" name="Picture 3" descr="E:\DCIM\Camera\IMG_20160419_105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610353" cy="6429397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-785850" y="0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LA BANDIERÂ DAL </a:t>
            </a:r>
            <a:r>
              <a:rPr lang="it-IT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FRI</a:t>
            </a:r>
            <a:r>
              <a:rPr lang="it-IT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/>
              </a:rPr>
              <a:t>Û</a:t>
            </a:r>
            <a:r>
              <a:rPr lang="it-IT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l</a:t>
            </a:r>
            <a:endParaRPr lang="it-I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lgerian" pitchFamily="82" charset="0"/>
            </a:endParaRPr>
          </a:p>
          <a:p>
            <a:pPr algn="ctr"/>
            <a:r>
              <a:rPr lang="it-IT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</a:t>
            </a:r>
          </a:p>
          <a:p>
            <a:pPr algn="ctr"/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92867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E ANCHE LA BANDIERA DEL NOSTRO AMICO MOHAMED CHE HA VOLUTO MOSTRARLA A TUTTI NOI.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611</Words>
  <Application>Microsoft Office PowerPoint</Application>
  <PresentationFormat>Presentazione su schermo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Algerian</vt:lpstr>
      <vt:lpstr>Arial</vt:lpstr>
      <vt:lpstr>Arial Black</vt:lpstr>
      <vt:lpstr>Arial Rounded MT Bold</vt:lpstr>
      <vt:lpstr>Calibri</vt:lpstr>
      <vt:lpstr>Georgia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               Nell’anno scolastico 2015-2016 con il tema  DUCJ INSìEME PAR CONOSCI (parlata paularina)  i bambini si sono divertiti molto a scoprire l’importanza di essere inseriti all’interno di un contesto mondiale; di capire nello specifico dove si trova a livello geografico il nostro paese; di conoscere il nostro territorio con le sue frazioni e le bellezze che ci offre. Il progetto ha dato la possibilità di recuperare parte delle tradizioni e dei mestieri praticati e ancora sentiti a Paularo, paese in cui i bambini sono nati e cresciuti. Non si è trattato tuttavia solo della “riscoperta” di ciò che è accaduto in passato, ma anche del confronto tra “ieri” e “oggi”, in questo modo i bambini hanno potuto notare i notevoli cambiamenti che l’uomo nel corso della storia e soprattutto nell’arco dell’ultima generazione è riuscito ad apportare in tutte le sfere della vita.     </vt:lpstr>
      <vt:lpstr>CIRIN PAULÂR  IN TAL MONT</vt:lpstr>
      <vt:lpstr>Presentazione standard di PowerPoint</vt:lpstr>
      <vt:lpstr>Presentazione standard di PowerPoint</vt:lpstr>
      <vt:lpstr>E con noi anche  il presidente  Fontanini  un grazie di cuore</vt:lpstr>
      <vt:lpstr>PAULÂR E LAS  frazions </vt:lpstr>
      <vt:lpstr>Conosciamo  La tradizione della femenata</vt:lpstr>
      <vt:lpstr>La femenata</vt:lpstr>
      <vt:lpstr>CON I NONNI E LE NONNE SCOPRIAMO ALCUNI   “ MISTÎRS DI PAULâR”</vt:lpstr>
      <vt:lpstr>Presentazione standard di PowerPoint</vt:lpstr>
      <vt:lpstr>CON NONNO WALTER ALL’ECOMUSEO DEI BOSCAIOLI </vt:lpstr>
      <vt:lpstr>Presentazione standard di PowerPoint</vt:lpstr>
      <vt:lpstr>Presentazione standard di PowerPoint</vt:lpstr>
      <vt:lpstr>Presentazione standard di PowerPoint</vt:lpstr>
      <vt:lpstr>       CON LE NONNE DINA , LILIANA  E CELESTINA  ABBIAMO CONOSCIUTO  IL MiSTÎR  DAL FILÂ LA LANÂ  E GUGLÂ</vt:lpstr>
      <vt:lpstr>Presentazione standard di PowerPoint</vt:lpstr>
      <vt:lpstr>Ultima settimana di agosto tutti ai mistÎRS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in lingua friulana:   IL PLAŠÊ DI ŠTÂ INSIEMÄ PAR GIUÂ COMÄ  UN VIÀČ (Paularino)</dc:title>
  <dc:creator>scuola materna</dc:creator>
  <cp:lastModifiedBy>Cristina Di Gleria</cp:lastModifiedBy>
  <cp:revision>111</cp:revision>
  <dcterms:created xsi:type="dcterms:W3CDTF">2016-03-30T14:32:39Z</dcterms:created>
  <dcterms:modified xsi:type="dcterms:W3CDTF">2017-12-11T14:46:50Z</dcterms:modified>
</cp:coreProperties>
</file>