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79" r:id="rId7"/>
    <p:sldId id="298" r:id="rId8"/>
    <p:sldId id="291" r:id="rId9"/>
    <p:sldId id="300" r:id="rId10"/>
    <p:sldId id="301" r:id="rId11"/>
    <p:sldId id="302" r:id="rId12"/>
    <p:sldId id="304" r:id="rId13"/>
    <p:sldId id="305" r:id="rId14"/>
    <p:sldId id="306" r:id="rId15"/>
    <p:sldId id="307" r:id="rId16"/>
    <p:sldId id="308" r:id="rId17"/>
    <p:sldId id="278"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80" d="100"/>
          <a:sy n="80" d="100"/>
        </p:scale>
        <p:origin x="12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414C8-4779-42AA-9097-7CF3FC35A041}" type="datetimeFigureOut">
              <a:rPr lang="it-IT" smtClean="0"/>
              <a:pPr/>
              <a:t>13/06/2018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8381D1-FD8A-4478-ACBA-C2B662EEA6B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48381D1-FD8A-4478-ACBA-C2B662EEA6B2}" type="slidenum">
              <a:rPr lang="it-IT" smtClean="0"/>
              <a:pPr/>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4E45732-3E9C-4E8B-92BE-68D6066B69AE}" type="datetimeFigureOut">
              <a:rPr lang="it-IT" smtClean="0"/>
              <a:pPr/>
              <a:t>13/06/2018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AF7157-A90A-40F7-AE3C-59F3E5356D61}" type="slidenum">
              <a:rPr lang="it-IT" smtClean="0"/>
              <a:pPr/>
              <a:t>‹N›</a:t>
            </a:fld>
            <a:endParaRPr lang="it-IT"/>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4E45732-3E9C-4E8B-92BE-68D6066B69AE}" type="datetimeFigureOut">
              <a:rPr lang="it-IT" smtClean="0"/>
              <a:pPr/>
              <a:t>13/06/2018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AF7157-A90A-40F7-AE3C-59F3E5356D61}" type="slidenum">
              <a:rPr lang="it-IT" smtClean="0"/>
              <a:pPr/>
              <a:t>‹N›</a:t>
            </a:fld>
            <a:endParaRPr lang="it-IT"/>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4E45732-3E9C-4E8B-92BE-68D6066B69AE}" type="datetimeFigureOut">
              <a:rPr lang="it-IT" smtClean="0"/>
              <a:pPr/>
              <a:t>13/06/2018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AF7157-A90A-40F7-AE3C-59F3E5356D61}" type="slidenum">
              <a:rPr lang="it-IT" smtClean="0"/>
              <a:pPr/>
              <a:t>‹N›</a:t>
            </a:fld>
            <a:endParaRPr lang="it-IT"/>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4E45732-3E9C-4E8B-92BE-68D6066B69AE}" type="datetimeFigureOut">
              <a:rPr lang="it-IT" smtClean="0"/>
              <a:pPr/>
              <a:t>13/06/2018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AF7157-A90A-40F7-AE3C-59F3E5356D61}" type="slidenum">
              <a:rPr lang="it-IT" smtClean="0"/>
              <a:pPr/>
              <a:t>‹N›</a:t>
            </a:fld>
            <a:endParaRPr lang="it-IT"/>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4E45732-3E9C-4E8B-92BE-68D6066B69AE}" type="datetimeFigureOut">
              <a:rPr lang="it-IT" smtClean="0"/>
              <a:pPr/>
              <a:t>13/06/2018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AF7157-A90A-40F7-AE3C-59F3E5356D61}" type="slidenum">
              <a:rPr lang="it-IT" smtClean="0"/>
              <a:pPr/>
              <a:t>‹N›</a:t>
            </a:fld>
            <a:endParaRPr lang="it-IT"/>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4E45732-3E9C-4E8B-92BE-68D6066B69AE}" type="datetimeFigureOut">
              <a:rPr lang="it-IT" smtClean="0"/>
              <a:pPr/>
              <a:t>13/06/2018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AF7157-A90A-40F7-AE3C-59F3E5356D61}" type="slidenum">
              <a:rPr lang="it-IT" smtClean="0"/>
              <a:pPr/>
              <a:t>‹N›</a:t>
            </a:fld>
            <a:endParaRPr lang="it-IT"/>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4E45732-3E9C-4E8B-92BE-68D6066B69AE}" type="datetimeFigureOut">
              <a:rPr lang="it-IT" smtClean="0"/>
              <a:pPr/>
              <a:t>13/06/2018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7AF7157-A90A-40F7-AE3C-59F3E5356D61}" type="slidenum">
              <a:rPr lang="it-IT" smtClean="0"/>
              <a:pPr/>
              <a:t>‹N›</a:t>
            </a:fld>
            <a:endParaRPr lang="it-IT"/>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4E45732-3E9C-4E8B-92BE-68D6066B69AE}" type="datetimeFigureOut">
              <a:rPr lang="it-IT" smtClean="0"/>
              <a:pPr/>
              <a:t>13/06/2018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7AF7157-A90A-40F7-AE3C-59F3E5356D61}" type="slidenum">
              <a:rPr lang="it-IT" smtClean="0"/>
              <a:pPr/>
              <a:t>‹N›</a:t>
            </a:fld>
            <a:endParaRPr lang="it-IT"/>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4E45732-3E9C-4E8B-92BE-68D6066B69AE}" type="datetimeFigureOut">
              <a:rPr lang="it-IT" smtClean="0"/>
              <a:pPr/>
              <a:t>13/06/2018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7AF7157-A90A-40F7-AE3C-59F3E5356D61}" type="slidenum">
              <a:rPr lang="it-IT" smtClean="0"/>
              <a:pPr/>
              <a:t>‹N›</a:t>
            </a:fld>
            <a:endParaRPr lang="it-IT"/>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4E45732-3E9C-4E8B-92BE-68D6066B69AE}" type="datetimeFigureOut">
              <a:rPr lang="it-IT" smtClean="0"/>
              <a:pPr/>
              <a:t>13/06/2018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AF7157-A90A-40F7-AE3C-59F3E5356D61}" type="slidenum">
              <a:rPr lang="it-IT" smtClean="0"/>
              <a:pPr/>
              <a:t>‹N›</a:t>
            </a:fld>
            <a:endParaRPr lang="it-IT"/>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4E45732-3E9C-4E8B-92BE-68D6066B69AE}" type="datetimeFigureOut">
              <a:rPr lang="it-IT" smtClean="0"/>
              <a:pPr/>
              <a:t>13/06/2018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AF7157-A90A-40F7-AE3C-59F3E5356D61}" type="slidenum">
              <a:rPr lang="it-IT" smtClean="0"/>
              <a:pPr/>
              <a:t>‹N›</a:t>
            </a:fld>
            <a:endParaRPr lang="it-IT"/>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45732-3E9C-4E8B-92BE-68D6066B69AE}" type="datetimeFigureOut">
              <a:rPr lang="it-IT" smtClean="0"/>
              <a:pPr/>
              <a:t>13/06/2018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F7157-A90A-40F7-AE3C-59F3E5356D6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9.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928662" y="5143512"/>
            <a:ext cx="7056784" cy="1200329"/>
          </a:xfrm>
          <a:prstGeom prst="rect">
            <a:avLst/>
          </a:prstGeom>
          <a:noFill/>
        </p:spPr>
        <p:txBody>
          <a:bodyPr wrap="square" rtlCol="0">
            <a:spAutoFit/>
          </a:bodyPr>
          <a:lstStyle/>
          <a:p>
            <a:pPr algn="ctr"/>
            <a:r>
              <a:rPr lang="it-IT" sz="3600" b="1" dirty="0">
                <a:solidFill>
                  <a:srgbClr val="FFFF00"/>
                </a:solidFill>
                <a:effectLst>
                  <a:outerShdw blurRad="38100" dist="38100" dir="2700000" algn="tl">
                    <a:srgbClr val="000000">
                      <a:alpha val="43137"/>
                    </a:srgbClr>
                  </a:outerShdw>
                </a:effectLst>
                <a:latin typeface="Arial Rounded MT Bold" pitchFamily="34" charset="0"/>
              </a:rPr>
              <a:t>SCUOLA  DELL’ INFANZIA</a:t>
            </a:r>
          </a:p>
          <a:p>
            <a:pPr algn="ctr"/>
            <a:r>
              <a:rPr lang="it-IT" sz="3600" b="1" dirty="0">
                <a:solidFill>
                  <a:srgbClr val="FFFF00"/>
                </a:solidFill>
                <a:effectLst>
                  <a:outerShdw blurRad="38100" dist="38100" dir="2700000" algn="tl">
                    <a:srgbClr val="000000">
                      <a:alpha val="43137"/>
                    </a:srgbClr>
                  </a:outerShdw>
                </a:effectLst>
                <a:latin typeface="Arial Rounded MT Bold" pitchFamily="34" charset="0"/>
              </a:rPr>
              <a:t> “TEN. S. SBRIZZAI”  PAULARO</a:t>
            </a:r>
          </a:p>
        </p:txBody>
      </p:sp>
      <p:sp>
        <p:nvSpPr>
          <p:cNvPr id="6" name="Ritaglia e arrotonda singolo angolo rettangolo 5"/>
          <p:cNvSpPr/>
          <p:nvPr/>
        </p:nvSpPr>
        <p:spPr>
          <a:xfrm>
            <a:off x="285720" y="428604"/>
            <a:ext cx="6286544" cy="3286148"/>
          </a:xfrm>
          <a:prstGeom prst="snipRoundRect">
            <a:avLst/>
          </a:prstGeom>
          <a:blipFill>
            <a:blip r:embed="rId3" cstate="print"/>
            <a:stretch>
              <a:fillRect/>
            </a:stretch>
          </a:blip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357166"/>
            <a:ext cx="8229600" cy="5786478"/>
          </a:xfrm>
        </p:spPr>
        <p:txBody>
          <a:bodyPr>
            <a:normAutofit fontScale="62500" lnSpcReduction="20000"/>
          </a:bodyPr>
          <a:lstStyle/>
          <a:p>
            <a:pPr>
              <a:buNone/>
            </a:pPr>
            <a:r>
              <a:rPr lang="it-IT" b="1" i="1" dirty="0">
                <a:latin typeface="Amaze" pitchFamily="34" charset="0"/>
              </a:rPr>
              <a:t>Con  la BEFANA i bambini si sono divertiti molto e hanno  imparato tante cose interessanti che succedevano tanto tempo fa …. </a:t>
            </a:r>
            <a:endParaRPr lang="it-IT" dirty="0">
              <a:latin typeface="Amaze" pitchFamily="34" charset="0"/>
            </a:endParaRPr>
          </a:p>
          <a:p>
            <a:pPr>
              <a:buNone/>
            </a:pPr>
            <a:r>
              <a:rPr lang="it-IT" i="1" dirty="0">
                <a:latin typeface="Amaze" pitchFamily="34" charset="0"/>
              </a:rPr>
              <a:t>La befana racconta : “- una volta l’albero di Natale veniva fatto con  le cose che la natura offriva ( mele, mandarini, noccioline) perché non avevano tanti soldi per comprare gli addobbi di Natale. La sera della Befana i bambini appendevano una calza vicino al camino , ma non come quella che mettiamo oggi noi tutta colorata, mettevano le calze e i calzini di lana che avevano a casa. La befana non portava ai bambini caramelle ma  usava le cose che erano appese sull’albero per riempire la calza. Inoltre per spostarsi di notte teneva sempre con se un faretto con un lume acceso (</a:t>
            </a:r>
            <a:r>
              <a:rPr lang="it-IT" b="1" i="1" dirty="0">
                <a:latin typeface="Aharoni" pitchFamily="2" charset="-79"/>
                <a:cs typeface="Aharoni" pitchFamily="2" charset="-79"/>
              </a:rPr>
              <a:t>FER</a:t>
            </a:r>
            <a:r>
              <a:rPr lang="it-IT" b="1" i="1" dirty="0">
                <a:latin typeface="Times New Roman"/>
                <a:cs typeface="Times New Roman"/>
              </a:rPr>
              <a:t>Â</a:t>
            </a:r>
            <a:r>
              <a:rPr lang="it-IT" b="1" i="1" dirty="0">
                <a:latin typeface="Aharoni" pitchFamily="2" charset="-79"/>
                <a:cs typeface="Aharoni" pitchFamily="2" charset="-79"/>
              </a:rPr>
              <a:t>L</a:t>
            </a:r>
            <a:r>
              <a:rPr lang="it-IT" i="1" dirty="0">
                <a:latin typeface="Amaze" pitchFamily="34" charset="0"/>
              </a:rPr>
              <a:t>)  e ai piedi metteva delle scarpe davvero strane chiamate (</a:t>
            </a:r>
            <a:r>
              <a:rPr lang="it-IT" b="1" i="1" dirty="0">
                <a:latin typeface="Aharoni" pitchFamily="2" charset="-79"/>
                <a:cs typeface="Aharoni" pitchFamily="2" charset="-79"/>
              </a:rPr>
              <a:t>DALBIDÄS</a:t>
            </a:r>
            <a:r>
              <a:rPr lang="it-IT" i="1" dirty="0">
                <a:latin typeface="Amaze" pitchFamily="34" charset="0"/>
              </a:rPr>
              <a:t>) fatte tutte di legno il suo vestito era tutto colorato fatto da tanti pezzi di stoffa messi assieme chiamati (</a:t>
            </a:r>
            <a:r>
              <a:rPr lang="it-IT" b="1" i="1" dirty="0">
                <a:latin typeface="Aharoni" pitchFamily="2" charset="-79"/>
                <a:cs typeface="Aharoni" pitchFamily="2" charset="-79"/>
              </a:rPr>
              <a:t>BLECS) </a:t>
            </a:r>
            <a:r>
              <a:rPr lang="it-IT" i="1" dirty="0">
                <a:latin typeface="Aharoni" pitchFamily="2" charset="-79"/>
                <a:cs typeface="Aharoni" pitchFamily="2" charset="-79"/>
              </a:rPr>
              <a:t>–”</a:t>
            </a:r>
            <a:r>
              <a:rPr lang="it-IT" i="1" dirty="0">
                <a:latin typeface="Amaze" pitchFamily="34" charset="0"/>
              </a:rPr>
              <a:t>.</a:t>
            </a:r>
          </a:p>
          <a:p>
            <a:pPr>
              <a:buNone/>
            </a:pPr>
            <a:endParaRPr lang="it-IT" i="1" dirty="0">
              <a:latin typeface="Amaze" pitchFamily="34" charset="0"/>
            </a:endParaRPr>
          </a:p>
          <a:p>
            <a:pPr>
              <a:buNone/>
            </a:pPr>
            <a:endParaRPr lang="it-IT" i="1" dirty="0">
              <a:latin typeface="Amaze" pitchFamily="34" charset="0"/>
            </a:endParaRPr>
          </a:p>
          <a:p>
            <a:pPr>
              <a:buNone/>
            </a:pPr>
            <a:endParaRPr lang="it-IT" dirty="0">
              <a:latin typeface="Amaze" pitchFamily="34" charset="0"/>
            </a:endParaRPr>
          </a:p>
          <a:p>
            <a:pPr>
              <a:buNone/>
            </a:pPr>
            <a:r>
              <a:rPr lang="it-IT" dirty="0"/>
              <a:t> </a:t>
            </a:r>
          </a:p>
          <a:p>
            <a:pPr>
              <a:buNone/>
            </a:pPr>
            <a:r>
              <a:rPr lang="it-IT" b="1" i="1" dirty="0">
                <a:latin typeface="Aharoni" pitchFamily="2" charset="-79"/>
                <a:cs typeface="Aharoni" pitchFamily="2" charset="-79"/>
              </a:rPr>
              <a:t> </a:t>
            </a:r>
            <a:endParaRPr lang="it-IT" dirty="0"/>
          </a:p>
        </p:txBody>
      </p:sp>
      <p:pic>
        <p:nvPicPr>
          <p:cNvPr id="40963" name="Picture 3"/>
          <p:cNvPicPr>
            <a:picLocks noChangeAspect="1" noChangeArrowheads="1"/>
          </p:cNvPicPr>
          <p:nvPr/>
        </p:nvPicPr>
        <p:blipFill>
          <a:blip r:embed="rId2" cstate="print"/>
          <a:srcRect t="30159" b="30663"/>
          <a:stretch>
            <a:fillRect/>
          </a:stretch>
        </p:blipFill>
        <p:spPr bwMode="auto">
          <a:xfrm>
            <a:off x="1000100" y="4572008"/>
            <a:ext cx="1798637" cy="1168400"/>
          </a:xfrm>
          <a:prstGeom prst="rect">
            <a:avLst/>
          </a:prstGeom>
          <a:noFill/>
          <a:ln w="9525" algn="in">
            <a:noFill/>
            <a:miter lim="800000"/>
            <a:headEnd/>
            <a:tailEnd/>
          </a:ln>
          <a:effectLst/>
        </p:spPr>
      </p:pic>
      <p:pic>
        <p:nvPicPr>
          <p:cNvPr id="40964" name="Picture 4"/>
          <p:cNvPicPr>
            <a:picLocks noChangeAspect="1" noChangeArrowheads="1"/>
          </p:cNvPicPr>
          <p:nvPr/>
        </p:nvPicPr>
        <p:blipFill>
          <a:blip r:embed="rId3" cstate="print"/>
          <a:srcRect t="12033" b="20578"/>
          <a:stretch>
            <a:fillRect/>
          </a:stretch>
        </p:blipFill>
        <p:spPr bwMode="auto">
          <a:xfrm>
            <a:off x="3643306" y="4357694"/>
            <a:ext cx="1503362" cy="1800225"/>
          </a:xfrm>
          <a:prstGeom prst="rect">
            <a:avLst/>
          </a:prstGeom>
          <a:noFill/>
          <a:ln w="9525" algn="in">
            <a:noFill/>
            <a:miter lim="800000"/>
            <a:headEnd/>
            <a:tailEnd/>
          </a:ln>
          <a:effectLst/>
        </p:spPr>
      </p:pic>
      <p:pic>
        <p:nvPicPr>
          <p:cNvPr id="40965" name="Picture 5"/>
          <p:cNvPicPr>
            <a:picLocks noChangeAspect="1" noChangeArrowheads="1"/>
          </p:cNvPicPr>
          <p:nvPr/>
        </p:nvPicPr>
        <p:blipFill>
          <a:blip r:embed="rId4" cstate="print"/>
          <a:srcRect t="25357" b="28526"/>
          <a:stretch>
            <a:fillRect/>
          </a:stretch>
        </p:blipFill>
        <p:spPr bwMode="auto">
          <a:xfrm>
            <a:off x="6143636" y="4286256"/>
            <a:ext cx="1638300" cy="1343025"/>
          </a:xfrm>
          <a:prstGeom prst="rect">
            <a:avLst/>
          </a:prstGeom>
          <a:noFill/>
          <a:ln w="9525" algn="in">
            <a:noFill/>
            <a:miter lim="800000"/>
            <a:headEnd/>
            <a:tailEnd/>
          </a:ln>
          <a:effec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Centaur" pitchFamily="18" charset="0"/>
              </a:rPr>
              <a:t>“Il </a:t>
            </a:r>
            <a:r>
              <a:rPr lang="it-IT" dirty="0" err="1">
                <a:latin typeface="Centaur" pitchFamily="18" charset="0"/>
              </a:rPr>
              <a:t>cjant</a:t>
            </a:r>
            <a:r>
              <a:rPr lang="it-IT" dirty="0">
                <a:latin typeface="Centaur" pitchFamily="18" charset="0"/>
              </a:rPr>
              <a:t> da BEFAN</a:t>
            </a:r>
            <a:r>
              <a:rPr lang="it-IT" dirty="0">
                <a:latin typeface="Centaur" pitchFamily="18" charset="0"/>
                <a:cs typeface="Times New Roman"/>
              </a:rPr>
              <a:t>Ä”</a:t>
            </a:r>
            <a:endParaRPr lang="it-IT" dirty="0">
              <a:latin typeface="Centaur" pitchFamily="18" charset="0"/>
            </a:endParaRPr>
          </a:p>
        </p:txBody>
      </p:sp>
      <p:sp>
        <p:nvSpPr>
          <p:cNvPr id="3" name="Segnaposto contenuto 2"/>
          <p:cNvSpPr>
            <a:spLocks noGrp="1"/>
          </p:cNvSpPr>
          <p:nvPr>
            <p:ph idx="1"/>
          </p:nvPr>
        </p:nvSpPr>
        <p:spPr>
          <a:xfrm>
            <a:off x="2571736" y="4929198"/>
            <a:ext cx="3971924" cy="1571636"/>
          </a:xfrm>
        </p:spPr>
        <p:txBody>
          <a:bodyPr>
            <a:normAutofit fontScale="62500" lnSpcReduction="20000"/>
          </a:bodyPr>
          <a:lstStyle/>
          <a:p>
            <a:pPr algn="ctr">
              <a:buNone/>
            </a:pPr>
            <a:r>
              <a:rPr lang="it-IT" i="1" dirty="0">
                <a:latin typeface="Centaur" pitchFamily="18" charset="0"/>
              </a:rPr>
              <a:t>TRADUZIONE</a:t>
            </a:r>
          </a:p>
          <a:p>
            <a:pPr algn="ctr">
              <a:buNone/>
            </a:pPr>
            <a:r>
              <a:rPr lang="it-IT" i="1" dirty="0">
                <a:latin typeface="Centaur" pitchFamily="18" charset="0"/>
              </a:rPr>
              <a:t>La befana vien di notte con le scarpe tutte rotte il vestito da romana </a:t>
            </a:r>
          </a:p>
          <a:p>
            <a:pPr algn="ctr">
              <a:buNone/>
            </a:pPr>
            <a:r>
              <a:rPr lang="it-IT" i="1" dirty="0">
                <a:latin typeface="Centaur" pitchFamily="18" charset="0"/>
              </a:rPr>
              <a:t>viva </a:t>
            </a:r>
            <a:r>
              <a:rPr lang="it-IT" i="1" dirty="0" err="1">
                <a:latin typeface="Centaur" pitchFamily="18" charset="0"/>
              </a:rPr>
              <a:t>viva</a:t>
            </a:r>
            <a:r>
              <a:rPr lang="it-IT" i="1" dirty="0">
                <a:latin typeface="Centaur" pitchFamily="18" charset="0"/>
              </a:rPr>
              <a:t> la befana </a:t>
            </a:r>
          </a:p>
          <a:p>
            <a:pPr algn="ctr">
              <a:buNone/>
            </a:pPr>
            <a:r>
              <a:rPr lang="it-IT" i="1" dirty="0">
                <a:latin typeface="Centaur" pitchFamily="18" charset="0"/>
              </a:rPr>
              <a:t> </a:t>
            </a:r>
          </a:p>
          <a:p>
            <a:endParaRPr lang="it-IT" dirty="0"/>
          </a:p>
        </p:txBody>
      </p:sp>
      <p:pic>
        <p:nvPicPr>
          <p:cNvPr id="41986" name="Picture 2" descr="DSCN3417"/>
          <p:cNvPicPr>
            <a:picLocks noChangeAspect="1" noChangeArrowheads="1"/>
          </p:cNvPicPr>
          <p:nvPr/>
        </p:nvPicPr>
        <p:blipFill>
          <a:blip r:embed="rId2" cstate="print"/>
          <a:srcRect/>
          <a:stretch>
            <a:fillRect/>
          </a:stretch>
        </p:blipFill>
        <p:spPr bwMode="auto">
          <a:xfrm>
            <a:off x="285720" y="1428736"/>
            <a:ext cx="3994141" cy="2995606"/>
          </a:xfrm>
          <a:prstGeom prst="rect">
            <a:avLst/>
          </a:prstGeom>
          <a:noFill/>
          <a:ln w="9525" algn="in">
            <a:noFill/>
            <a:miter lim="800000"/>
            <a:headEnd/>
            <a:tailEnd/>
          </a:ln>
          <a:effectLst/>
        </p:spPr>
      </p:pic>
      <p:sp>
        <p:nvSpPr>
          <p:cNvPr id="41987" name="Rectangle 3"/>
          <p:cNvSpPr>
            <a:spLocks noChangeArrowheads="1"/>
          </p:cNvSpPr>
          <p:nvPr/>
        </p:nvSpPr>
        <p:spPr bwMode="auto">
          <a:xfrm>
            <a:off x="0" y="0"/>
            <a:ext cx="32060" cy="153888"/>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a:ln>
                  <a:noFill/>
                </a:ln>
                <a:solidFill>
                  <a:srgbClr val="000000"/>
                </a:solidFill>
                <a:effectLst/>
                <a:latin typeface="Times New Roman" pitchFamily="18" charset="0"/>
                <a:cs typeface="Arial" pitchFamily="34" charset="0"/>
              </a:rPr>
              <a:t> </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ttangolo 5"/>
          <p:cNvSpPr/>
          <p:nvPr/>
        </p:nvSpPr>
        <p:spPr>
          <a:xfrm>
            <a:off x="4286248" y="1571612"/>
            <a:ext cx="4572000" cy="2246769"/>
          </a:xfrm>
          <a:prstGeom prst="rect">
            <a:avLst/>
          </a:prstGeom>
        </p:spPr>
        <p:txBody>
          <a:bodyPr wrap="square">
            <a:spAutoFit/>
          </a:bodyPr>
          <a:lstStyle/>
          <a:p>
            <a:pPr lvl="0" algn="ctr" fontAlgn="base">
              <a:spcBef>
                <a:spcPct val="0"/>
              </a:spcBef>
              <a:spcAft>
                <a:spcPct val="0"/>
              </a:spcAft>
            </a:pPr>
            <a:endParaRPr lang="it-IT" sz="2800" i="1" dirty="0">
              <a:solidFill>
                <a:srgbClr val="000000"/>
              </a:solidFill>
              <a:latin typeface="Centaur" pitchFamily="18" charset="0"/>
              <a:cs typeface="Arial" pitchFamily="34" charset="0"/>
            </a:endParaRPr>
          </a:p>
          <a:p>
            <a:pPr lvl="0" algn="ctr" fontAlgn="base">
              <a:spcBef>
                <a:spcPct val="0"/>
              </a:spcBef>
              <a:spcAft>
                <a:spcPct val="0"/>
              </a:spcAft>
            </a:pPr>
            <a:r>
              <a:rPr lang="it-IT" sz="2800" i="1" dirty="0">
                <a:solidFill>
                  <a:srgbClr val="000000"/>
                </a:solidFill>
                <a:latin typeface="Centaur" pitchFamily="18" charset="0"/>
                <a:cs typeface="Arial" pitchFamily="34" charset="0"/>
              </a:rPr>
              <a:t>La befanä a </a:t>
            </a:r>
            <a:r>
              <a:rPr lang="it-IT" sz="2800" i="1" dirty="0" err="1">
                <a:solidFill>
                  <a:srgbClr val="000000"/>
                </a:solidFill>
                <a:latin typeface="Centaur" pitchFamily="18" charset="0"/>
                <a:cs typeface="Arial" pitchFamily="34" charset="0"/>
              </a:rPr>
              <a:t>ven</a:t>
            </a:r>
            <a:r>
              <a:rPr lang="it-IT" sz="2800" i="1" dirty="0">
                <a:solidFill>
                  <a:srgbClr val="000000"/>
                </a:solidFill>
                <a:latin typeface="Centaur" pitchFamily="18" charset="0"/>
                <a:cs typeface="Arial" pitchFamily="34" charset="0"/>
              </a:rPr>
              <a:t> di </a:t>
            </a:r>
            <a:r>
              <a:rPr lang="it-IT" sz="2800" i="1" dirty="0" err="1">
                <a:solidFill>
                  <a:srgbClr val="000000"/>
                </a:solidFill>
                <a:latin typeface="Centaur" pitchFamily="18" charset="0"/>
                <a:cs typeface="Arial" pitchFamily="34" charset="0"/>
              </a:rPr>
              <a:t>not</a:t>
            </a:r>
            <a:r>
              <a:rPr lang="it-IT" sz="2800" i="1" dirty="0">
                <a:solidFill>
                  <a:srgbClr val="000000"/>
                </a:solidFill>
                <a:latin typeface="Centaur" pitchFamily="18" charset="0"/>
                <a:cs typeface="Arial" pitchFamily="34" charset="0"/>
              </a:rPr>
              <a:t> </a:t>
            </a:r>
            <a:endParaRPr lang="it-IT" sz="1400" dirty="0">
              <a:latin typeface="Centaur" pitchFamily="18" charset="0"/>
              <a:cs typeface="Arial" pitchFamily="34" charset="0"/>
            </a:endParaRPr>
          </a:p>
          <a:p>
            <a:pPr lvl="0" algn="ctr" eaLnBrk="0" fontAlgn="base" hangingPunct="0">
              <a:spcBef>
                <a:spcPct val="0"/>
              </a:spcBef>
              <a:spcAft>
                <a:spcPct val="0"/>
              </a:spcAft>
            </a:pPr>
            <a:r>
              <a:rPr lang="it-IT" sz="2800" i="1" dirty="0">
                <a:solidFill>
                  <a:srgbClr val="000000"/>
                </a:solidFill>
                <a:latin typeface="Centaur" pitchFamily="18" charset="0"/>
                <a:cs typeface="Arial" pitchFamily="34" charset="0"/>
              </a:rPr>
              <a:t>Cu </a:t>
            </a:r>
            <a:r>
              <a:rPr lang="it-IT" sz="2800" i="1" dirty="0" err="1">
                <a:solidFill>
                  <a:srgbClr val="000000"/>
                </a:solidFill>
                <a:latin typeface="Centaur" pitchFamily="18" charset="0"/>
                <a:cs typeface="Arial" pitchFamily="34" charset="0"/>
              </a:rPr>
              <a:t>las</a:t>
            </a:r>
            <a:r>
              <a:rPr lang="it-IT" sz="2800" i="1" dirty="0">
                <a:solidFill>
                  <a:srgbClr val="000000"/>
                </a:solidFill>
                <a:latin typeface="Centaur" pitchFamily="18" charset="0"/>
                <a:cs typeface="Arial" pitchFamily="34" charset="0"/>
              </a:rPr>
              <a:t> </a:t>
            </a:r>
            <a:r>
              <a:rPr lang="it-IT" sz="2800" i="1" dirty="0" err="1">
                <a:solidFill>
                  <a:srgbClr val="000000"/>
                </a:solidFill>
                <a:latin typeface="Centaur" pitchFamily="18" charset="0"/>
                <a:cs typeface="Arial" pitchFamily="34" charset="0"/>
              </a:rPr>
              <a:t>scarpes</a:t>
            </a:r>
            <a:r>
              <a:rPr lang="it-IT" sz="2800" i="1" dirty="0">
                <a:solidFill>
                  <a:srgbClr val="000000"/>
                </a:solidFill>
                <a:latin typeface="Centaur" pitchFamily="18" charset="0"/>
                <a:cs typeface="Arial" pitchFamily="34" charset="0"/>
              </a:rPr>
              <a:t> </a:t>
            </a:r>
            <a:r>
              <a:rPr lang="it-IT" sz="2800" i="1" dirty="0" err="1">
                <a:solidFill>
                  <a:srgbClr val="000000"/>
                </a:solidFill>
                <a:latin typeface="Centaur" pitchFamily="18" charset="0"/>
                <a:cs typeface="Arial" pitchFamily="34" charset="0"/>
              </a:rPr>
              <a:t>dutäs</a:t>
            </a:r>
            <a:r>
              <a:rPr lang="it-IT" sz="2800" i="1" dirty="0">
                <a:solidFill>
                  <a:srgbClr val="000000"/>
                </a:solidFill>
                <a:latin typeface="Centaur" pitchFamily="18" charset="0"/>
                <a:cs typeface="Arial" pitchFamily="34" charset="0"/>
              </a:rPr>
              <a:t> </a:t>
            </a:r>
            <a:r>
              <a:rPr lang="it-IT" sz="2800" i="1" dirty="0" err="1">
                <a:solidFill>
                  <a:srgbClr val="000000"/>
                </a:solidFill>
                <a:latin typeface="Centaur" pitchFamily="18" charset="0"/>
                <a:cs typeface="Arial" pitchFamily="34" charset="0"/>
              </a:rPr>
              <a:t>rotäs</a:t>
            </a:r>
            <a:endParaRPr lang="it-IT" sz="1400" dirty="0">
              <a:latin typeface="Centaur" pitchFamily="18" charset="0"/>
              <a:cs typeface="Arial" pitchFamily="34" charset="0"/>
            </a:endParaRPr>
          </a:p>
          <a:p>
            <a:pPr lvl="0" algn="ctr" eaLnBrk="0" fontAlgn="base" hangingPunct="0">
              <a:spcBef>
                <a:spcPct val="0"/>
              </a:spcBef>
              <a:spcAft>
                <a:spcPct val="0"/>
              </a:spcAft>
            </a:pPr>
            <a:r>
              <a:rPr lang="it-IT" sz="2800" i="1" dirty="0">
                <a:solidFill>
                  <a:srgbClr val="000000"/>
                </a:solidFill>
                <a:latin typeface="Centaur" pitchFamily="18" charset="0"/>
                <a:cs typeface="Arial" pitchFamily="34" charset="0"/>
              </a:rPr>
              <a:t>Il vistî da romanä</a:t>
            </a:r>
            <a:endParaRPr lang="it-IT" sz="1400" dirty="0">
              <a:latin typeface="Centaur" pitchFamily="18" charset="0"/>
              <a:cs typeface="Arial" pitchFamily="34" charset="0"/>
            </a:endParaRPr>
          </a:p>
          <a:p>
            <a:pPr lvl="0" algn="ctr" eaLnBrk="0" fontAlgn="base" hangingPunct="0">
              <a:spcBef>
                <a:spcPct val="0"/>
              </a:spcBef>
              <a:spcAft>
                <a:spcPct val="0"/>
              </a:spcAft>
            </a:pPr>
            <a:r>
              <a:rPr lang="it-IT" sz="2800" i="1" dirty="0">
                <a:solidFill>
                  <a:srgbClr val="000000"/>
                </a:solidFill>
                <a:latin typeface="Centaur" pitchFamily="18" charset="0"/>
                <a:cs typeface="Arial" pitchFamily="34" charset="0"/>
              </a:rPr>
              <a:t>Vivä </a:t>
            </a:r>
            <a:r>
              <a:rPr lang="it-IT" sz="2800" i="1" dirty="0" err="1">
                <a:solidFill>
                  <a:srgbClr val="000000"/>
                </a:solidFill>
                <a:latin typeface="Centaur" pitchFamily="18" charset="0"/>
                <a:cs typeface="Arial" pitchFamily="34" charset="0"/>
              </a:rPr>
              <a:t>vivä</a:t>
            </a:r>
            <a:r>
              <a:rPr lang="it-IT" sz="2800" i="1" dirty="0">
                <a:solidFill>
                  <a:srgbClr val="000000"/>
                </a:solidFill>
                <a:latin typeface="Centaur" pitchFamily="18" charset="0"/>
                <a:cs typeface="Arial" pitchFamily="34" charset="0"/>
              </a:rPr>
              <a:t> la befanä</a:t>
            </a:r>
            <a:endParaRPr lang="it-IT" dirty="0">
              <a:latin typeface="Centaur" pitchFamily="18" charset="0"/>
            </a:endParaRPr>
          </a:p>
        </p:txBody>
      </p:sp>
      <p:pic>
        <p:nvPicPr>
          <p:cNvPr id="7" name="Picture 2" descr="C:\Users\Marco\Downloads\th.jpg"/>
          <p:cNvPicPr>
            <a:picLocks noChangeAspect="1" noChangeArrowheads="1"/>
          </p:cNvPicPr>
          <p:nvPr/>
        </p:nvPicPr>
        <p:blipFill>
          <a:blip r:embed="rId3" cstate="print"/>
          <a:srcRect/>
          <a:stretch>
            <a:fillRect/>
          </a:stretch>
        </p:blipFill>
        <p:spPr bwMode="auto">
          <a:xfrm flipH="1">
            <a:off x="2714612" y="2571744"/>
            <a:ext cx="154448" cy="156008"/>
          </a:xfrm>
          <a:prstGeom prst="rect">
            <a:avLst/>
          </a:prstGeom>
          <a:noFill/>
        </p:spPr>
      </p:pic>
      <p:pic>
        <p:nvPicPr>
          <p:cNvPr id="8" name="Picture 2" descr="C:\Users\Marco\Downloads\th.jpg"/>
          <p:cNvPicPr>
            <a:picLocks noChangeAspect="1" noChangeArrowheads="1"/>
          </p:cNvPicPr>
          <p:nvPr/>
        </p:nvPicPr>
        <p:blipFill>
          <a:blip r:embed="rId4" cstate="print"/>
          <a:srcRect/>
          <a:stretch>
            <a:fillRect/>
          </a:stretch>
        </p:blipFill>
        <p:spPr bwMode="auto">
          <a:xfrm flipH="1">
            <a:off x="2857488" y="2357430"/>
            <a:ext cx="357190" cy="360798"/>
          </a:xfrm>
          <a:prstGeom prst="rect">
            <a:avLst/>
          </a:prstGeom>
          <a:noFill/>
        </p:spPr>
      </p:pic>
      <p:pic>
        <p:nvPicPr>
          <p:cNvPr id="9" name="Picture 2" descr="C:\Users\Marco\Downloads\th.jpg"/>
          <p:cNvPicPr>
            <a:picLocks noChangeAspect="1" noChangeArrowheads="1"/>
          </p:cNvPicPr>
          <p:nvPr/>
        </p:nvPicPr>
        <p:blipFill>
          <a:blip r:embed="rId5" cstate="print"/>
          <a:srcRect/>
          <a:stretch>
            <a:fillRect/>
          </a:stretch>
        </p:blipFill>
        <p:spPr bwMode="auto">
          <a:xfrm flipH="1">
            <a:off x="3357554" y="2428868"/>
            <a:ext cx="225172" cy="227446"/>
          </a:xfrm>
          <a:prstGeom prst="rect">
            <a:avLst/>
          </a:prstGeom>
          <a:noFill/>
        </p:spPr>
      </p:pic>
      <p:pic>
        <p:nvPicPr>
          <p:cNvPr id="10" name="Picture 2" descr="C:\Users\Marco\Downloads\th.jpg"/>
          <p:cNvPicPr>
            <a:picLocks noChangeAspect="1" noChangeArrowheads="1"/>
          </p:cNvPicPr>
          <p:nvPr/>
        </p:nvPicPr>
        <p:blipFill>
          <a:blip r:embed="rId6" cstate="print"/>
          <a:srcRect/>
          <a:stretch>
            <a:fillRect/>
          </a:stretch>
        </p:blipFill>
        <p:spPr bwMode="auto">
          <a:xfrm flipH="1">
            <a:off x="1571604" y="2357430"/>
            <a:ext cx="153734" cy="155287"/>
          </a:xfrm>
          <a:prstGeom prst="rect">
            <a:avLst/>
          </a:prstGeom>
          <a:noFill/>
        </p:spPr>
      </p:pic>
      <p:pic>
        <p:nvPicPr>
          <p:cNvPr id="11" name="Picture 2" descr="C:\Users\Marco\Downloads\th.jpg"/>
          <p:cNvPicPr>
            <a:picLocks noChangeAspect="1" noChangeArrowheads="1"/>
          </p:cNvPicPr>
          <p:nvPr/>
        </p:nvPicPr>
        <p:blipFill>
          <a:blip r:embed="rId7" cstate="print"/>
          <a:srcRect/>
          <a:stretch>
            <a:fillRect/>
          </a:stretch>
        </p:blipFill>
        <p:spPr bwMode="auto">
          <a:xfrm flipH="1">
            <a:off x="1857356" y="2357430"/>
            <a:ext cx="142876" cy="144319"/>
          </a:xfrm>
          <a:prstGeom prst="rect">
            <a:avLst/>
          </a:prstGeom>
          <a:noFill/>
        </p:spPr>
      </p:pic>
      <p:pic>
        <p:nvPicPr>
          <p:cNvPr id="12" name="Picture 2" descr="C:\Users\Marco\Downloads\th.jpg"/>
          <p:cNvPicPr>
            <a:picLocks noChangeAspect="1" noChangeArrowheads="1"/>
          </p:cNvPicPr>
          <p:nvPr/>
        </p:nvPicPr>
        <p:blipFill>
          <a:blip r:embed="rId8" cstate="print"/>
          <a:srcRect/>
          <a:stretch>
            <a:fillRect/>
          </a:stretch>
        </p:blipFill>
        <p:spPr bwMode="auto">
          <a:xfrm flipH="1">
            <a:off x="2143108" y="2143116"/>
            <a:ext cx="428628" cy="357190"/>
          </a:xfrm>
          <a:prstGeom prst="rect">
            <a:avLst/>
          </a:prstGeom>
          <a:noFill/>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i="1" dirty="0">
                <a:latin typeface="Centaur" pitchFamily="18" charset="0"/>
              </a:rPr>
            </a:br>
            <a:br>
              <a:rPr lang="it-IT" i="1" dirty="0">
                <a:latin typeface="Centaur" pitchFamily="18" charset="0"/>
              </a:rPr>
            </a:br>
            <a:r>
              <a:rPr lang="it-IT" i="1" dirty="0">
                <a:latin typeface="Centaur" pitchFamily="18" charset="0"/>
              </a:rPr>
              <a:t>Con nonna Dina e Celestina il </a:t>
            </a:r>
            <a:r>
              <a:rPr lang="it-IT" i="1" dirty="0" err="1">
                <a:latin typeface="Centaur" pitchFamily="18" charset="0"/>
              </a:rPr>
              <a:t>cjant</a:t>
            </a:r>
            <a:br>
              <a:rPr lang="it-IT" i="1" dirty="0">
                <a:latin typeface="Centaur" pitchFamily="18" charset="0"/>
              </a:rPr>
            </a:br>
            <a:r>
              <a:rPr lang="it-IT" i="1" dirty="0">
                <a:latin typeface="Centaur" pitchFamily="18" charset="0"/>
              </a:rPr>
              <a:t> </a:t>
            </a:r>
            <a:r>
              <a:rPr lang="it-IT" b="1" dirty="0">
                <a:latin typeface="Centaur" pitchFamily="18" charset="0"/>
              </a:rPr>
              <a:t>AL È ROT IL CJALDERUÇ</a:t>
            </a:r>
            <a:br>
              <a:rPr lang="it-IT" dirty="0"/>
            </a:br>
            <a:r>
              <a:rPr lang="it-IT" dirty="0"/>
              <a:t> </a:t>
            </a:r>
            <a:br>
              <a:rPr lang="it-IT" dirty="0"/>
            </a:br>
            <a:endParaRPr lang="it-IT" i="1" dirty="0">
              <a:latin typeface="Centaur" pitchFamily="18" charset="0"/>
            </a:endParaRPr>
          </a:p>
        </p:txBody>
      </p:sp>
      <p:sp>
        <p:nvSpPr>
          <p:cNvPr id="3" name="Segnaposto contenuto 2"/>
          <p:cNvSpPr>
            <a:spLocks noGrp="1"/>
          </p:cNvSpPr>
          <p:nvPr>
            <p:ph idx="1"/>
          </p:nvPr>
        </p:nvSpPr>
        <p:spPr/>
        <p:txBody>
          <a:bodyPr>
            <a:normAutofit fontScale="70000" lnSpcReduction="20000"/>
          </a:bodyPr>
          <a:lstStyle/>
          <a:p>
            <a:pPr>
              <a:buNone/>
            </a:pPr>
            <a:r>
              <a:rPr lang="it-IT" i="1" dirty="0">
                <a:latin typeface="Centaur" pitchFamily="18" charset="0"/>
              </a:rPr>
              <a:t>Al è </a:t>
            </a:r>
            <a:r>
              <a:rPr lang="it-IT" i="1" dirty="0" err="1">
                <a:latin typeface="Centaur" pitchFamily="18" charset="0"/>
              </a:rPr>
              <a:t>rot</a:t>
            </a:r>
            <a:r>
              <a:rPr lang="it-IT" i="1" dirty="0">
                <a:latin typeface="Centaur" pitchFamily="18" charset="0"/>
              </a:rPr>
              <a:t> il </a:t>
            </a:r>
            <a:r>
              <a:rPr lang="it-IT" i="1" dirty="0" err="1">
                <a:latin typeface="Centaur" pitchFamily="18" charset="0"/>
              </a:rPr>
              <a:t>cjalderuç</a:t>
            </a:r>
            <a:r>
              <a:rPr lang="it-IT" i="1" dirty="0">
                <a:latin typeface="Centaur" pitchFamily="18" charset="0"/>
              </a:rPr>
              <a:t>,</a:t>
            </a:r>
          </a:p>
          <a:p>
            <a:pPr>
              <a:buNone/>
            </a:pPr>
            <a:r>
              <a:rPr lang="it-IT" i="1" dirty="0">
                <a:latin typeface="Centaur" pitchFamily="18" charset="0"/>
              </a:rPr>
              <a:t>al è </a:t>
            </a:r>
            <a:r>
              <a:rPr lang="it-IT" i="1" dirty="0" err="1">
                <a:latin typeface="Centaur" pitchFamily="18" charset="0"/>
              </a:rPr>
              <a:t>spandût</a:t>
            </a:r>
            <a:r>
              <a:rPr lang="it-IT" i="1" dirty="0">
                <a:latin typeface="Centaur" pitchFamily="18" charset="0"/>
              </a:rPr>
              <a:t> </a:t>
            </a:r>
            <a:r>
              <a:rPr lang="it-IT" i="1" dirty="0" err="1">
                <a:latin typeface="Centaur" pitchFamily="18" charset="0"/>
              </a:rPr>
              <a:t>dut</a:t>
            </a:r>
            <a:r>
              <a:rPr lang="it-IT" i="1" dirty="0">
                <a:latin typeface="Centaur" pitchFamily="18" charset="0"/>
              </a:rPr>
              <a:t> il </a:t>
            </a:r>
            <a:r>
              <a:rPr lang="it-IT" i="1" dirty="0" err="1">
                <a:latin typeface="Centaur" pitchFamily="18" charset="0"/>
              </a:rPr>
              <a:t>cafè</a:t>
            </a:r>
            <a:r>
              <a:rPr lang="it-IT" i="1" dirty="0">
                <a:latin typeface="Centaur" pitchFamily="18" charset="0"/>
              </a:rPr>
              <a:t>,</a:t>
            </a:r>
          </a:p>
          <a:p>
            <a:pPr>
              <a:buNone/>
            </a:pPr>
            <a:r>
              <a:rPr lang="it-IT" i="1" dirty="0" err="1">
                <a:latin typeface="Centaur" pitchFamily="18" charset="0"/>
              </a:rPr>
              <a:t>joi</a:t>
            </a:r>
            <a:r>
              <a:rPr lang="it-IT" i="1" dirty="0">
                <a:latin typeface="Centaur" pitchFamily="18" charset="0"/>
              </a:rPr>
              <a:t>, </a:t>
            </a:r>
            <a:r>
              <a:rPr lang="it-IT" i="1" dirty="0" err="1">
                <a:latin typeface="Centaur" pitchFamily="18" charset="0"/>
              </a:rPr>
              <a:t>joi</a:t>
            </a:r>
            <a:r>
              <a:rPr lang="it-IT" i="1" dirty="0">
                <a:latin typeface="Centaur" pitchFamily="18" charset="0"/>
              </a:rPr>
              <a:t> sa </a:t>
            </a:r>
            <a:r>
              <a:rPr lang="it-IT" i="1" dirty="0" err="1">
                <a:latin typeface="Centaur" pitchFamily="18" charset="0"/>
              </a:rPr>
              <a:t>sa</a:t>
            </a:r>
            <a:r>
              <a:rPr lang="it-IT" i="1" dirty="0">
                <a:latin typeface="Centaur" pitchFamily="18" charset="0"/>
              </a:rPr>
              <a:t> me mari</a:t>
            </a:r>
          </a:p>
          <a:p>
            <a:pPr>
              <a:buNone/>
            </a:pPr>
            <a:r>
              <a:rPr lang="it-IT" i="1" dirty="0" err="1">
                <a:latin typeface="Centaur" pitchFamily="18" charset="0"/>
              </a:rPr>
              <a:t>joi</a:t>
            </a:r>
            <a:r>
              <a:rPr lang="it-IT" i="1" dirty="0">
                <a:latin typeface="Centaur" pitchFamily="18" charset="0"/>
              </a:rPr>
              <a:t> </a:t>
            </a:r>
            <a:r>
              <a:rPr lang="it-IT" i="1" dirty="0" err="1">
                <a:latin typeface="Centaur" pitchFamily="18" charset="0"/>
              </a:rPr>
              <a:t>joi</a:t>
            </a:r>
            <a:r>
              <a:rPr lang="it-IT" i="1" dirty="0">
                <a:latin typeface="Centaur" pitchFamily="18" charset="0"/>
              </a:rPr>
              <a:t> sa </a:t>
            </a:r>
            <a:r>
              <a:rPr lang="it-IT" i="1" dirty="0" err="1">
                <a:latin typeface="Centaur" pitchFamily="18" charset="0"/>
              </a:rPr>
              <a:t>sa</a:t>
            </a:r>
            <a:r>
              <a:rPr lang="it-IT" i="1" dirty="0">
                <a:latin typeface="Centaur" pitchFamily="18" charset="0"/>
              </a:rPr>
              <a:t> me mari....</a:t>
            </a:r>
          </a:p>
          <a:p>
            <a:pPr>
              <a:buNone/>
            </a:pPr>
            <a:r>
              <a:rPr lang="it-IT" i="1" dirty="0">
                <a:latin typeface="Centaur" pitchFamily="18" charset="0"/>
              </a:rPr>
              <a:t>Al è </a:t>
            </a:r>
            <a:r>
              <a:rPr lang="it-IT" i="1" dirty="0" err="1">
                <a:latin typeface="Centaur" pitchFamily="18" charset="0"/>
              </a:rPr>
              <a:t>rot</a:t>
            </a:r>
            <a:r>
              <a:rPr lang="it-IT" i="1" dirty="0">
                <a:latin typeface="Centaur" pitchFamily="18" charset="0"/>
              </a:rPr>
              <a:t> il </a:t>
            </a:r>
            <a:r>
              <a:rPr lang="it-IT" i="1" dirty="0" err="1">
                <a:latin typeface="Centaur" pitchFamily="18" charset="0"/>
              </a:rPr>
              <a:t>cjalderuç</a:t>
            </a:r>
            <a:endParaRPr lang="it-IT" i="1" dirty="0">
              <a:latin typeface="Centaur" pitchFamily="18" charset="0"/>
            </a:endParaRPr>
          </a:p>
          <a:p>
            <a:pPr>
              <a:buNone/>
            </a:pPr>
            <a:r>
              <a:rPr lang="it-IT" i="1" dirty="0">
                <a:latin typeface="Centaur" pitchFamily="18" charset="0"/>
              </a:rPr>
              <a:t>al è </a:t>
            </a:r>
            <a:r>
              <a:rPr lang="it-IT" i="1" dirty="0" err="1">
                <a:latin typeface="Centaur" pitchFamily="18" charset="0"/>
              </a:rPr>
              <a:t>spandût</a:t>
            </a:r>
            <a:r>
              <a:rPr lang="it-IT" i="1" dirty="0">
                <a:latin typeface="Centaur" pitchFamily="18" charset="0"/>
              </a:rPr>
              <a:t> </a:t>
            </a:r>
            <a:r>
              <a:rPr lang="it-IT" i="1" dirty="0" err="1">
                <a:latin typeface="Centaur" pitchFamily="18" charset="0"/>
              </a:rPr>
              <a:t>dut</a:t>
            </a:r>
            <a:r>
              <a:rPr lang="it-IT" i="1" dirty="0">
                <a:latin typeface="Centaur" pitchFamily="18" charset="0"/>
              </a:rPr>
              <a:t> il </a:t>
            </a:r>
            <a:r>
              <a:rPr lang="it-IT" i="1" dirty="0" err="1">
                <a:latin typeface="Centaur" pitchFamily="18" charset="0"/>
              </a:rPr>
              <a:t>cafè</a:t>
            </a:r>
            <a:r>
              <a:rPr lang="it-IT" i="1" dirty="0">
                <a:latin typeface="Centaur" pitchFamily="18" charset="0"/>
              </a:rPr>
              <a:t>,</a:t>
            </a:r>
          </a:p>
          <a:p>
            <a:pPr>
              <a:buNone/>
            </a:pPr>
            <a:r>
              <a:rPr lang="it-IT" i="1" dirty="0" err="1">
                <a:latin typeface="Centaur" pitchFamily="18" charset="0"/>
              </a:rPr>
              <a:t>joi</a:t>
            </a:r>
            <a:r>
              <a:rPr lang="it-IT" i="1" dirty="0">
                <a:latin typeface="Centaur" pitchFamily="18" charset="0"/>
              </a:rPr>
              <a:t>, </a:t>
            </a:r>
            <a:r>
              <a:rPr lang="it-IT" i="1" dirty="0" err="1">
                <a:latin typeface="Centaur" pitchFamily="18" charset="0"/>
              </a:rPr>
              <a:t>joi</a:t>
            </a:r>
            <a:r>
              <a:rPr lang="it-IT" i="1" dirty="0">
                <a:latin typeface="Centaur" pitchFamily="18" charset="0"/>
              </a:rPr>
              <a:t> sa </a:t>
            </a:r>
            <a:r>
              <a:rPr lang="it-IT" i="1" dirty="0" err="1">
                <a:latin typeface="Centaur" pitchFamily="18" charset="0"/>
              </a:rPr>
              <a:t>sa</a:t>
            </a:r>
            <a:r>
              <a:rPr lang="it-IT" i="1" dirty="0">
                <a:latin typeface="Centaur" pitchFamily="18" charset="0"/>
              </a:rPr>
              <a:t> me mari</a:t>
            </a:r>
          </a:p>
          <a:p>
            <a:pPr>
              <a:buNone/>
            </a:pPr>
            <a:r>
              <a:rPr lang="it-IT" i="1" dirty="0">
                <a:latin typeface="Centaur" pitchFamily="18" charset="0"/>
              </a:rPr>
              <a:t>ce mai sarà di me? </a:t>
            </a:r>
          </a:p>
          <a:p>
            <a:pPr>
              <a:buNone/>
            </a:pPr>
            <a:r>
              <a:rPr lang="it-IT" i="1" dirty="0">
                <a:latin typeface="Centaur" pitchFamily="18" charset="0"/>
              </a:rPr>
              <a:t> </a:t>
            </a:r>
            <a:r>
              <a:rPr lang="it-IT" i="1" dirty="0" err="1">
                <a:latin typeface="Centaur" pitchFamily="18" charset="0"/>
              </a:rPr>
              <a:t>Mariutine</a:t>
            </a:r>
            <a:r>
              <a:rPr lang="it-IT" i="1" dirty="0">
                <a:latin typeface="Centaur" pitchFamily="18" charset="0"/>
              </a:rPr>
              <a:t> la de </a:t>
            </a:r>
            <a:r>
              <a:rPr lang="it-IT" i="1" dirty="0" err="1">
                <a:latin typeface="Centaur" pitchFamily="18" charset="0"/>
              </a:rPr>
              <a:t>laghe</a:t>
            </a:r>
            <a:r>
              <a:rPr lang="it-IT" i="1" dirty="0">
                <a:latin typeface="Centaur" pitchFamily="18" charset="0"/>
              </a:rPr>
              <a:t> </a:t>
            </a:r>
            <a:r>
              <a:rPr lang="it-IT" i="1" dirty="0" err="1">
                <a:latin typeface="Centaur" pitchFamily="18" charset="0"/>
              </a:rPr>
              <a:t>ioi</a:t>
            </a:r>
            <a:r>
              <a:rPr lang="it-IT" i="1" dirty="0">
                <a:latin typeface="Centaur" pitchFamily="18" charset="0"/>
              </a:rPr>
              <a:t> </a:t>
            </a:r>
          </a:p>
          <a:p>
            <a:pPr>
              <a:buNone/>
            </a:pPr>
            <a:r>
              <a:rPr lang="it-IT" i="1" dirty="0" err="1">
                <a:latin typeface="Centaur" pitchFamily="18" charset="0"/>
              </a:rPr>
              <a:t>nu</a:t>
            </a:r>
            <a:r>
              <a:rPr lang="it-IT" i="1" dirty="0">
                <a:latin typeface="Centaur" pitchFamily="18" charset="0"/>
              </a:rPr>
              <a:t> sa </a:t>
            </a:r>
            <a:r>
              <a:rPr lang="it-IT" i="1" dirty="0" err="1">
                <a:latin typeface="Centaur" pitchFamily="18" charset="0"/>
              </a:rPr>
              <a:t>det</a:t>
            </a:r>
            <a:r>
              <a:rPr lang="it-IT" i="1" dirty="0">
                <a:latin typeface="Centaur" pitchFamily="18" charset="0"/>
              </a:rPr>
              <a:t> </a:t>
            </a:r>
            <a:r>
              <a:rPr lang="it-IT" i="1" dirty="0" err="1">
                <a:latin typeface="Centaur" pitchFamily="18" charset="0"/>
              </a:rPr>
              <a:t>ca</a:t>
            </a:r>
            <a:r>
              <a:rPr lang="it-IT" i="1" dirty="0">
                <a:latin typeface="Centaur" pitchFamily="18" charset="0"/>
              </a:rPr>
              <a:t> no </a:t>
            </a:r>
            <a:r>
              <a:rPr lang="it-IT" i="1" dirty="0" err="1">
                <a:latin typeface="Centaur" pitchFamily="18" charset="0"/>
              </a:rPr>
              <a:t>stà</a:t>
            </a:r>
            <a:r>
              <a:rPr lang="it-IT" i="1" dirty="0">
                <a:latin typeface="Centaur" pitchFamily="18" charset="0"/>
              </a:rPr>
              <a:t> </a:t>
            </a:r>
            <a:r>
              <a:rPr lang="it-IT" i="1" dirty="0" err="1">
                <a:latin typeface="Centaur" pitchFamily="18" charset="0"/>
              </a:rPr>
              <a:t>trop</a:t>
            </a:r>
            <a:r>
              <a:rPr lang="it-IT" i="1" dirty="0">
                <a:latin typeface="Centaur" pitchFamily="18" charset="0"/>
              </a:rPr>
              <a:t>!</a:t>
            </a:r>
          </a:p>
          <a:p>
            <a:pPr>
              <a:buNone/>
            </a:pPr>
            <a:r>
              <a:rPr lang="it-IT" i="1" dirty="0">
                <a:latin typeface="Centaur" pitchFamily="18" charset="0"/>
              </a:rPr>
              <a:t> é </a:t>
            </a:r>
            <a:r>
              <a:rPr lang="it-IT" i="1" dirty="0" err="1">
                <a:latin typeface="Centaur" pitchFamily="18" charset="0"/>
              </a:rPr>
              <a:t>partide</a:t>
            </a:r>
            <a:r>
              <a:rPr lang="it-IT" i="1" dirty="0">
                <a:latin typeface="Centaur" pitchFamily="18" charset="0"/>
              </a:rPr>
              <a:t> la </a:t>
            </a:r>
            <a:r>
              <a:rPr lang="it-IT" i="1" dirty="0" err="1">
                <a:latin typeface="Centaur" pitchFamily="18" charset="0"/>
              </a:rPr>
              <a:t>matine</a:t>
            </a:r>
            <a:r>
              <a:rPr lang="it-IT" i="1" dirty="0">
                <a:latin typeface="Centaur" pitchFamily="18" charset="0"/>
              </a:rPr>
              <a:t> </a:t>
            </a:r>
            <a:r>
              <a:rPr lang="it-IT" i="1" dirty="0" err="1">
                <a:latin typeface="Centaur" pitchFamily="18" charset="0"/>
              </a:rPr>
              <a:t>ioi</a:t>
            </a:r>
            <a:r>
              <a:rPr lang="it-IT" i="1" dirty="0">
                <a:latin typeface="Centaur" pitchFamily="18" charset="0"/>
              </a:rPr>
              <a:t> </a:t>
            </a:r>
          </a:p>
          <a:p>
            <a:pPr>
              <a:buNone/>
            </a:pPr>
            <a:r>
              <a:rPr lang="it-IT" i="1" dirty="0">
                <a:latin typeface="Centaur" pitchFamily="18" charset="0"/>
              </a:rPr>
              <a:t> è </a:t>
            </a:r>
            <a:r>
              <a:rPr lang="it-IT" i="1" dirty="0" err="1">
                <a:latin typeface="Centaur" pitchFamily="18" charset="0"/>
              </a:rPr>
              <a:t>tornade</a:t>
            </a:r>
            <a:r>
              <a:rPr lang="it-IT" i="1" dirty="0">
                <a:latin typeface="Centaur" pitchFamily="18" charset="0"/>
              </a:rPr>
              <a:t> a </a:t>
            </a:r>
            <a:r>
              <a:rPr lang="it-IT" i="1" dirty="0" err="1">
                <a:latin typeface="Centaur" pitchFamily="18" charset="0"/>
              </a:rPr>
              <a:t>mieze</a:t>
            </a:r>
            <a:r>
              <a:rPr lang="it-IT" i="1" dirty="0">
                <a:latin typeface="Centaur" pitchFamily="18" charset="0"/>
              </a:rPr>
              <a:t> </a:t>
            </a:r>
            <a:r>
              <a:rPr lang="it-IT" i="1" dirty="0" err="1">
                <a:latin typeface="Centaur" pitchFamily="18" charset="0"/>
              </a:rPr>
              <a:t>not</a:t>
            </a:r>
            <a:r>
              <a:rPr lang="it-IT" i="1" dirty="0">
                <a:latin typeface="Centaur" pitchFamily="18" charset="0"/>
              </a:rPr>
              <a:t>!</a:t>
            </a:r>
          </a:p>
          <a:p>
            <a:pPr>
              <a:buNone/>
            </a:pPr>
            <a:r>
              <a:rPr lang="it-IT" i="1" dirty="0">
                <a:latin typeface="Centaur" pitchFamily="18" charset="0"/>
              </a:rPr>
              <a:t> </a:t>
            </a:r>
          </a:p>
          <a:p>
            <a:pPr>
              <a:buNone/>
            </a:pPr>
            <a:endParaRPr lang="it-IT" dirty="0"/>
          </a:p>
        </p:txBody>
      </p:sp>
      <p:pic>
        <p:nvPicPr>
          <p:cNvPr id="6" name="Picture 7" descr="E:\FOTO SCUOLA 2017\foto friulano2016-2017\20170510_111341.jpg"/>
          <p:cNvPicPr>
            <a:picLocks noChangeAspect="1" noChangeArrowheads="1"/>
          </p:cNvPicPr>
          <p:nvPr/>
        </p:nvPicPr>
        <p:blipFill>
          <a:blip r:embed="rId3" cstate="print"/>
          <a:srcRect l="17437"/>
          <a:stretch>
            <a:fillRect/>
          </a:stretch>
        </p:blipFill>
        <p:spPr bwMode="auto">
          <a:xfrm>
            <a:off x="4000496" y="1928802"/>
            <a:ext cx="4397395" cy="335756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FOTO SCUOLA 2017\foto friulano2016-2017\20170510_105419.jpg"/>
          <p:cNvPicPr>
            <a:picLocks noChangeAspect="1" noChangeArrowheads="1"/>
          </p:cNvPicPr>
          <p:nvPr/>
        </p:nvPicPr>
        <p:blipFill>
          <a:blip r:embed="rId2" cstate="print"/>
          <a:srcRect/>
          <a:stretch>
            <a:fillRect/>
          </a:stretch>
        </p:blipFill>
        <p:spPr bwMode="auto">
          <a:xfrm>
            <a:off x="571472" y="642918"/>
            <a:ext cx="3302023" cy="1857388"/>
          </a:xfrm>
          <a:prstGeom prst="rect">
            <a:avLst/>
          </a:prstGeom>
          <a:noFill/>
        </p:spPr>
      </p:pic>
      <p:sp>
        <p:nvSpPr>
          <p:cNvPr id="5" name="CasellaDiTesto 4"/>
          <p:cNvSpPr txBox="1"/>
          <p:nvPr/>
        </p:nvSpPr>
        <p:spPr>
          <a:xfrm>
            <a:off x="4500562" y="1000108"/>
            <a:ext cx="3214710" cy="1200329"/>
          </a:xfrm>
          <a:prstGeom prst="rect">
            <a:avLst/>
          </a:prstGeom>
          <a:noFill/>
        </p:spPr>
        <p:txBody>
          <a:bodyPr wrap="square" rtlCol="0">
            <a:spAutoFit/>
          </a:bodyPr>
          <a:lstStyle/>
          <a:p>
            <a:r>
              <a:rPr lang="it-IT" sz="2400" dirty="0">
                <a:latin typeface="Amaze" pitchFamily="34" charset="0"/>
              </a:rPr>
              <a:t>I bambini hanno osservato e sentito il profumo dei chicchi del caffè. </a:t>
            </a:r>
          </a:p>
        </p:txBody>
      </p:sp>
      <p:pic>
        <p:nvPicPr>
          <p:cNvPr id="6" name="Picture 4" descr="E:\FOTO SCUOLA 2017\foto friulano2016-2017\20170510_105725.jpg"/>
          <p:cNvPicPr>
            <a:picLocks noChangeAspect="1" noChangeArrowheads="1"/>
          </p:cNvPicPr>
          <p:nvPr/>
        </p:nvPicPr>
        <p:blipFill>
          <a:blip r:embed="rId3" cstate="print"/>
          <a:srcRect/>
          <a:stretch>
            <a:fillRect/>
          </a:stretch>
        </p:blipFill>
        <p:spPr bwMode="auto">
          <a:xfrm>
            <a:off x="4572000" y="2571744"/>
            <a:ext cx="3810027" cy="2143140"/>
          </a:xfrm>
          <a:prstGeom prst="rect">
            <a:avLst/>
          </a:prstGeom>
          <a:noFill/>
        </p:spPr>
      </p:pic>
      <p:sp>
        <p:nvSpPr>
          <p:cNvPr id="7" name="CasellaDiTesto 6"/>
          <p:cNvSpPr txBox="1"/>
          <p:nvPr/>
        </p:nvSpPr>
        <p:spPr>
          <a:xfrm>
            <a:off x="785786" y="2857496"/>
            <a:ext cx="3214710" cy="1569660"/>
          </a:xfrm>
          <a:prstGeom prst="rect">
            <a:avLst/>
          </a:prstGeom>
          <a:noFill/>
        </p:spPr>
        <p:txBody>
          <a:bodyPr wrap="square" rtlCol="0">
            <a:spAutoFit/>
          </a:bodyPr>
          <a:lstStyle/>
          <a:p>
            <a:r>
              <a:rPr lang="it-IT" sz="2400" dirty="0">
                <a:latin typeface="Amaze" pitchFamily="34" charset="0"/>
              </a:rPr>
              <a:t>Con gli attrezzi di un tempo hanno scaldato  e macinato i chicchi .</a:t>
            </a:r>
          </a:p>
          <a:p>
            <a:r>
              <a:rPr lang="it-IT" sz="2400" dirty="0">
                <a:latin typeface="Amaze" pitchFamily="34" charset="0"/>
              </a:rPr>
              <a:t>  </a:t>
            </a:r>
          </a:p>
        </p:txBody>
      </p:sp>
      <p:pic>
        <p:nvPicPr>
          <p:cNvPr id="8" name="Picture 5" descr="E:\FOTO SCUOLA 2017\foto friulano2016-2017\20170510_110046.jpg"/>
          <p:cNvPicPr>
            <a:picLocks noChangeAspect="1" noChangeArrowheads="1"/>
          </p:cNvPicPr>
          <p:nvPr/>
        </p:nvPicPr>
        <p:blipFill>
          <a:blip r:embed="rId4" cstate="print"/>
          <a:srcRect/>
          <a:stretch>
            <a:fillRect/>
          </a:stretch>
        </p:blipFill>
        <p:spPr bwMode="auto">
          <a:xfrm>
            <a:off x="714348" y="4500570"/>
            <a:ext cx="3428980" cy="1928802"/>
          </a:xfrm>
          <a:prstGeom prst="rect">
            <a:avLst/>
          </a:prstGeom>
          <a:noFill/>
        </p:spPr>
      </p:pic>
      <p:pic>
        <p:nvPicPr>
          <p:cNvPr id="9" name="Picture 2" descr="C:\Users\Marco\Downloads\th.jpg"/>
          <p:cNvPicPr>
            <a:picLocks noChangeAspect="1" noChangeArrowheads="1"/>
          </p:cNvPicPr>
          <p:nvPr/>
        </p:nvPicPr>
        <p:blipFill>
          <a:blip r:embed="rId5" cstate="print"/>
          <a:srcRect/>
          <a:stretch>
            <a:fillRect/>
          </a:stretch>
        </p:blipFill>
        <p:spPr bwMode="auto">
          <a:xfrm flipH="1">
            <a:off x="5357818" y="3357562"/>
            <a:ext cx="357190" cy="360798"/>
          </a:xfrm>
          <a:prstGeom prst="rect">
            <a:avLst/>
          </a:prstGeom>
          <a:noFill/>
        </p:spPr>
      </p:pic>
      <p:pic>
        <p:nvPicPr>
          <p:cNvPr id="10" name="Picture 2" descr="C:\Users\Marco\Downloads\th.jpg"/>
          <p:cNvPicPr>
            <a:picLocks noChangeAspect="1" noChangeArrowheads="1"/>
          </p:cNvPicPr>
          <p:nvPr/>
        </p:nvPicPr>
        <p:blipFill>
          <a:blip r:embed="rId5" cstate="print"/>
          <a:srcRect/>
          <a:stretch>
            <a:fillRect/>
          </a:stretch>
        </p:blipFill>
        <p:spPr bwMode="auto">
          <a:xfrm flipH="1">
            <a:off x="6000760" y="3214686"/>
            <a:ext cx="357190" cy="360798"/>
          </a:xfrm>
          <a:prstGeom prst="rect">
            <a:avLst/>
          </a:prstGeom>
          <a:noFill/>
        </p:spPr>
      </p:pic>
      <p:pic>
        <p:nvPicPr>
          <p:cNvPr id="11" name="Picture 2" descr="C:\Users\Marco\Downloads\th.jpg"/>
          <p:cNvPicPr>
            <a:picLocks noChangeAspect="1" noChangeArrowheads="1"/>
          </p:cNvPicPr>
          <p:nvPr/>
        </p:nvPicPr>
        <p:blipFill>
          <a:blip r:embed="rId5" cstate="print"/>
          <a:srcRect/>
          <a:stretch>
            <a:fillRect/>
          </a:stretch>
        </p:blipFill>
        <p:spPr bwMode="auto">
          <a:xfrm flipH="1">
            <a:off x="1571604" y="1285860"/>
            <a:ext cx="357190" cy="360798"/>
          </a:xfrm>
          <a:prstGeom prst="rect">
            <a:avLst/>
          </a:prstGeom>
          <a:noFill/>
        </p:spPr>
      </p:pic>
      <p:pic>
        <p:nvPicPr>
          <p:cNvPr id="12" name="Picture 2" descr="C:\Users\Marco\Downloads\th.jpg"/>
          <p:cNvPicPr>
            <a:picLocks noChangeAspect="1" noChangeArrowheads="1"/>
          </p:cNvPicPr>
          <p:nvPr/>
        </p:nvPicPr>
        <p:blipFill>
          <a:blip r:embed="rId6" cstate="print"/>
          <a:srcRect/>
          <a:stretch>
            <a:fillRect/>
          </a:stretch>
        </p:blipFill>
        <p:spPr bwMode="auto">
          <a:xfrm flipH="1">
            <a:off x="2071670" y="4643446"/>
            <a:ext cx="500066" cy="360798"/>
          </a:xfrm>
          <a:prstGeom prst="rect">
            <a:avLst/>
          </a:prstGeom>
          <a:noFill/>
        </p:spPr>
      </p:pic>
      <p:pic>
        <p:nvPicPr>
          <p:cNvPr id="13" name="Picture 2" descr="C:\Users\Marco\Downloads\th.jpg"/>
          <p:cNvPicPr>
            <a:picLocks noChangeAspect="1" noChangeArrowheads="1"/>
          </p:cNvPicPr>
          <p:nvPr/>
        </p:nvPicPr>
        <p:blipFill>
          <a:blip r:embed="rId6" cstate="print"/>
          <a:srcRect/>
          <a:stretch>
            <a:fillRect/>
          </a:stretch>
        </p:blipFill>
        <p:spPr bwMode="auto">
          <a:xfrm flipH="1">
            <a:off x="785786" y="4643446"/>
            <a:ext cx="642942" cy="28575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1142984"/>
            <a:ext cx="8229600" cy="1154098"/>
          </a:xfrm>
        </p:spPr>
        <p:txBody>
          <a:bodyPr>
            <a:normAutofit fontScale="90000"/>
          </a:bodyPr>
          <a:lstStyle/>
          <a:p>
            <a:r>
              <a:rPr lang="it-IT" i="1" dirty="0">
                <a:latin typeface="Centaur" pitchFamily="18" charset="0"/>
              </a:rPr>
              <a:t>Con la cuoca Lea proviamo a fare il caffè</a:t>
            </a:r>
            <a:br>
              <a:rPr lang="it-IT" i="1" dirty="0">
                <a:latin typeface="Centaur" pitchFamily="18" charset="0"/>
              </a:rPr>
            </a:br>
            <a:br>
              <a:rPr lang="it-IT" i="1" dirty="0">
                <a:latin typeface="Centaur" pitchFamily="18" charset="0"/>
              </a:rPr>
            </a:br>
            <a:r>
              <a:rPr lang="it-IT" i="1" dirty="0">
                <a:latin typeface="Centaur" pitchFamily="18" charset="0"/>
              </a:rPr>
              <a:t> </a:t>
            </a:r>
            <a:br>
              <a:rPr lang="it-IT" i="1" dirty="0">
                <a:latin typeface="Centaur" pitchFamily="18" charset="0"/>
              </a:rPr>
            </a:br>
            <a:endParaRPr lang="it-IT" dirty="0"/>
          </a:p>
        </p:txBody>
      </p:sp>
      <p:sp>
        <p:nvSpPr>
          <p:cNvPr id="4" name="Rettangolo 3"/>
          <p:cNvSpPr/>
          <p:nvPr/>
        </p:nvSpPr>
        <p:spPr>
          <a:xfrm>
            <a:off x="2857488" y="1214422"/>
            <a:ext cx="3862882" cy="523220"/>
          </a:xfrm>
          <a:prstGeom prst="rect">
            <a:avLst/>
          </a:prstGeom>
        </p:spPr>
        <p:txBody>
          <a:bodyPr wrap="square">
            <a:spAutoFit/>
          </a:bodyPr>
          <a:lstStyle/>
          <a:p>
            <a:pPr algn="ctr"/>
            <a:r>
              <a:rPr lang="it-IT" sz="2800" b="1" dirty="0"/>
              <a:t>IN DAL CJALDERUÇ</a:t>
            </a:r>
            <a:endParaRPr lang="it-IT" sz="2800" dirty="0"/>
          </a:p>
        </p:txBody>
      </p:sp>
      <p:pic>
        <p:nvPicPr>
          <p:cNvPr id="6" name="Picture 1" descr="E:\FOTO SCUOLA 2017\foto friulano2016-2017\IMG-20170508-WA0027.jpg"/>
          <p:cNvPicPr>
            <a:picLocks noChangeAspect="1" noChangeArrowheads="1"/>
          </p:cNvPicPr>
          <p:nvPr/>
        </p:nvPicPr>
        <p:blipFill>
          <a:blip r:embed="rId2" cstate="print"/>
          <a:srcRect/>
          <a:stretch>
            <a:fillRect/>
          </a:stretch>
        </p:blipFill>
        <p:spPr bwMode="auto">
          <a:xfrm>
            <a:off x="1142976" y="2000240"/>
            <a:ext cx="2577781" cy="4590568"/>
          </a:xfrm>
          <a:prstGeom prst="rect">
            <a:avLst/>
          </a:prstGeom>
          <a:noFill/>
        </p:spPr>
      </p:pic>
      <p:sp>
        <p:nvSpPr>
          <p:cNvPr id="8" name="Rettangolo 7"/>
          <p:cNvSpPr/>
          <p:nvPr/>
        </p:nvSpPr>
        <p:spPr>
          <a:xfrm>
            <a:off x="4071934" y="2857496"/>
            <a:ext cx="4572000" cy="2308324"/>
          </a:xfrm>
          <a:prstGeom prst="rect">
            <a:avLst/>
          </a:prstGeom>
        </p:spPr>
        <p:txBody>
          <a:bodyPr>
            <a:spAutoFit/>
          </a:bodyPr>
          <a:lstStyle/>
          <a:p>
            <a:r>
              <a:rPr lang="it-IT" sz="2400" i="1" dirty="0">
                <a:latin typeface="Centaur" pitchFamily="18" charset="0"/>
              </a:rPr>
              <a:t>Con la cuoca Lea  i bambini si sono impegnati a provare a fare il caffè come un tempo  e a scoprire tutti i progressi che oggi abbiamo come la moca e la macchina del caffè.</a:t>
            </a:r>
            <a:br>
              <a:rPr lang="it-IT" sz="2400" i="1" dirty="0">
                <a:latin typeface="Centaur" pitchFamily="18" charset="0"/>
              </a:rPr>
            </a:br>
            <a:endParaRPr lang="it-IT" sz="2400" dirty="0"/>
          </a:p>
        </p:txBody>
      </p:sp>
      <p:pic>
        <p:nvPicPr>
          <p:cNvPr id="7" name="Picture 2" descr="C:\Users\Marco\Downloads\th.jpg"/>
          <p:cNvPicPr>
            <a:picLocks noChangeAspect="1" noChangeArrowheads="1"/>
          </p:cNvPicPr>
          <p:nvPr/>
        </p:nvPicPr>
        <p:blipFill>
          <a:blip r:embed="rId3" cstate="print"/>
          <a:srcRect/>
          <a:stretch>
            <a:fillRect/>
          </a:stretch>
        </p:blipFill>
        <p:spPr bwMode="auto">
          <a:xfrm flipH="1">
            <a:off x="2285984" y="4357694"/>
            <a:ext cx="357190" cy="36079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229600" cy="1357298"/>
          </a:xfrm>
        </p:spPr>
        <p:txBody>
          <a:bodyPr>
            <a:normAutofit/>
          </a:bodyPr>
          <a:lstStyle/>
          <a:p>
            <a:r>
              <a:rPr lang="it-IT" sz="3200" i="1" dirty="0">
                <a:latin typeface="Centaur" pitchFamily="18" charset="0"/>
              </a:rPr>
              <a:t>Con nonna Dina e Celestina i </a:t>
            </a:r>
            <a:r>
              <a:rPr lang="it-IT" sz="3200" i="1" dirty="0" err="1">
                <a:latin typeface="Centaur" pitchFamily="18" charset="0"/>
              </a:rPr>
              <a:t>cjants</a:t>
            </a:r>
            <a:br>
              <a:rPr lang="it-IT" sz="3200" i="1" dirty="0">
                <a:latin typeface="Centaur" pitchFamily="18" charset="0"/>
              </a:rPr>
            </a:br>
            <a:r>
              <a:rPr lang="it-IT" sz="1800" b="1" i="1" dirty="0">
                <a:latin typeface="Centaur" pitchFamily="18" charset="0"/>
                <a:cs typeface="Aharoni" pitchFamily="2" charset="-79"/>
              </a:rPr>
              <a:t>LA PERLE  DA CJARGNE  E  I TREI PAS</a:t>
            </a:r>
            <a:r>
              <a:rPr lang="it-IT" sz="1800" b="1" dirty="0">
                <a:latin typeface="Centaur" pitchFamily="18" charset="0"/>
                <a:cs typeface="Aharoni" pitchFamily="2" charset="-79"/>
              </a:rPr>
              <a:t>Ç</a:t>
            </a:r>
            <a:endParaRPr lang="it-IT" sz="3200" b="1" dirty="0">
              <a:latin typeface="Centaur" pitchFamily="18" charset="0"/>
              <a:cs typeface="Aharoni" pitchFamily="2" charset="-79"/>
            </a:endParaRPr>
          </a:p>
        </p:txBody>
      </p:sp>
      <p:sp>
        <p:nvSpPr>
          <p:cNvPr id="5" name="Rettangolo 4"/>
          <p:cNvSpPr/>
          <p:nvPr/>
        </p:nvSpPr>
        <p:spPr>
          <a:xfrm>
            <a:off x="285720" y="1102578"/>
            <a:ext cx="4572000" cy="5755422"/>
          </a:xfrm>
          <a:prstGeom prst="rect">
            <a:avLst/>
          </a:prstGeom>
        </p:spPr>
        <p:txBody>
          <a:bodyPr wrap="square">
            <a:spAutoFit/>
          </a:bodyPr>
          <a:lstStyle/>
          <a:p>
            <a:r>
              <a:rPr lang="it-IT" sz="1600" dirty="0" err="1">
                <a:latin typeface="Centaur" pitchFamily="18" charset="0"/>
              </a:rPr>
              <a:t>Cassû</a:t>
            </a:r>
            <a:r>
              <a:rPr lang="it-IT" sz="1600" dirty="0">
                <a:latin typeface="Centaur" pitchFamily="18" charset="0"/>
              </a:rPr>
              <a:t> in </a:t>
            </a:r>
            <a:r>
              <a:rPr lang="it-IT" sz="1600" dirty="0" err="1">
                <a:latin typeface="Centaur" pitchFamily="18" charset="0"/>
              </a:rPr>
              <a:t>tas</a:t>
            </a:r>
            <a:r>
              <a:rPr lang="it-IT" sz="1600" dirty="0">
                <a:latin typeface="Centaur" pitchFamily="18" charset="0"/>
              </a:rPr>
              <a:t> </a:t>
            </a:r>
            <a:r>
              <a:rPr lang="it-IT" sz="1600" dirty="0" err="1">
                <a:latin typeface="Centaur" pitchFamily="18" charset="0"/>
              </a:rPr>
              <a:t>monz</a:t>
            </a:r>
            <a:r>
              <a:rPr lang="it-IT" sz="1600" dirty="0">
                <a:latin typeface="Centaur" pitchFamily="18" charset="0"/>
              </a:rPr>
              <a:t> (quassù in questi monti)</a:t>
            </a:r>
            <a:br>
              <a:rPr lang="it-IT" sz="1600" dirty="0">
                <a:latin typeface="Centaur" pitchFamily="18" charset="0"/>
              </a:rPr>
            </a:br>
            <a:r>
              <a:rPr lang="it-IT" sz="1600" dirty="0">
                <a:latin typeface="Centaur" pitchFamily="18" charset="0"/>
              </a:rPr>
              <a:t>tal </a:t>
            </a:r>
            <a:r>
              <a:rPr lang="it-IT" sz="1600" dirty="0" err="1">
                <a:latin typeface="Centaur" pitchFamily="18" charset="0"/>
              </a:rPr>
              <a:t>cûr</a:t>
            </a:r>
            <a:r>
              <a:rPr lang="it-IT" sz="1600" dirty="0">
                <a:latin typeface="Centaur" pitchFamily="18" charset="0"/>
              </a:rPr>
              <a:t> da alte </a:t>
            </a:r>
            <a:r>
              <a:rPr lang="it-IT" sz="1600" dirty="0" err="1">
                <a:latin typeface="Centaur" pitchFamily="18" charset="0"/>
              </a:rPr>
              <a:t>Cjargnie</a:t>
            </a:r>
            <a:r>
              <a:rPr lang="it-IT" sz="1600" dirty="0">
                <a:latin typeface="Centaur" pitchFamily="18" charset="0"/>
              </a:rPr>
              <a:t> (nel cuore dell’alta Carnia)</a:t>
            </a:r>
            <a:br>
              <a:rPr lang="it-IT" sz="1600" dirty="0">
                <a:latin typeface="Centaur" pitchFamily="18" charset="0"/>
              </a:rPr>
            </a:br>
            <a:r>
              <a:rPr lang="it-IT" sz="1600" dirty="0">
                <a:latin typeface="Centaur" pitchFamily="18" charset="0"/>
              </a:rPr>
              <a:t>al è un </a:t>
            </a:r>
            <a:r>
              <a:rPr lang="it-IT" sz="1600" dirty="0" err="1">
                <a:latin typeface="Centaur" pitchFamily="18" charset="0"/>
              </a:rPr>
              <a:t>paîs</a:t>
            </a:r>
            <a:r>
              <a:rPr lang="it-IT" sz="1600" dirty="0">
                <a:latin typeface="Centaur" pitchFamily="18" charset="0"/>
              </a:rPr>
              <a:t> </a:t>
            </a:r>
            <a:r>
              <a:rPr lang="it-IT" sz="1600" dirty="0" err="1">
                <a:latin typeface="Centaur" pitchFamily="18" charset="0"/>
              </a:rPr>
              <a:t>cun</a:t>
            </a:r>
            <a:r>
              <a:rPr lang="it-IT" sz="1600" dirty="0">
                <a:latin typeface="Centaur" pitchFamily="18" charset="0"/>
              </a:rPr>
              <a:t> </a:t>
            </a:r>
            <a:r>
              <a:rPr lang="it-IT" sz="1600" dirty="0" err="1">
                <a:latin typeface="Centaur" pitchFamily="18" charset="0"/>
              </a:rPr>
              <a:t>dut</a:t>
            </a:r>
            <a:r>
              <a:rPr lang="it-IT" sz="1600" dirty="0">
                <a:latin typeface="Centaur" pitchFamily="18" charset="0"/>
              </a:rPr>
              <a:t> il so splendôr (c’è un paese con tutto il suo splendore)</a:t>
            </a:r>
            <a:br>
              <a:rPr lang="it-IT" sz="1600" dirty="0">
                <a:latin typeface="Centaur" pitchFamily="18" charset="0"/>
              </a:rPr>
            </a:br>
            <a:r>
              <a:rPr lang="it-IT" sz="1600" dirty="0">
                <a:latin typeface="Centaur" pitchFamily="18" charset="0"/>
              </a:rPr>
              <a:t>la </a:t>
            </a:r>
            <a:r>
              <a:rPr lang="it-IT" sz="1600" dirty="0" err="1">
                <a:latin typeface="Centaur" pitchFamily="18" charset="0"/>
              </a:rPr>
              <a:t>int</a:t>
            </a:r>
            <a:r>
              <a:rPr lang="it-IT" sz="1600" dirty="0">
                <a:latin typeface="Centaur" pitchFamily="18" charset="0"/>
              </a:rPr>
              <a:t> </a:t>
            </a:r>
            <a:r>
              <a:rPr lang="it-IT" sz="1600" dirty="0" err="1">
                <a:latin typeface="Centaur" pitchFamily="18" charset="0"/>
              </a:rPr>
              <a:t>cujete</a:t>
            </a:r>
            <a:r>
              <a:rPr lang="it-IT" sz="1600" dirty="0">
                <a:latin typeface="Centaur" pitchFamily="18" charset="0"/>
              </a:rPr>
              <a:t> e laboriôse (la gente quieta e laboriosa)</a:t>
            </a:r>
            <a:br>
              <a:rPr lang="it-IT" sz="1600" dirty="0">
                <a:latin typeface="Centaur" pitchFamily="18" charset="0"/>
              </a:rPr>
            </a:br>
            <a:r>
              <a:rPr lang="it-IT" sz="1600" dirty="0" err="1">
                <a:latin typeface="Centaur" pitchFamily="18" charset="0"/>
              </a:rPr>
              <a:t>pal</a:t>
            </a:r>
            <a:r>
              <a:rPr lang="it-IT" sz="1600" dirty="0">
                <a:latin typeface="Centaur" pitchFamily="18" charset="0"/>
              </a:rPr>
              <a:t> </a:t>
            </a:r>
            <a:r>
              <a:rPr lang="it-IT" sz="1600" dirty="0" err="1">
                <a:latin typeface="Centaur" pitchFamily="18" charset="0"/>
              </a:rPr>
              <a:t>mont</a:t>
            </a:r>
            <a:r>
              <a:rPr lang="it-IT" sz="1600" dirty="0">
                <a:latin typeface="Centaur" pitchFamily="18" charset="0"/>
              </a:rPr>
              <a:t> si à </a:t>
            </a:r>
            <a:r>
              <a:rPr lang="it-IT" sz="1600" dirty="0" err="1">
                <a:latin typeface="Centaur" pitchFamily="18" charset="0"/>
              </a:rPr>
              <a:t>simpri</a:t>
            </a:r>
            <a:r>
              <a:rPr lang="it-IT" sz="1600" dirty="0">
                <a:latin typeface="Centaur" pitchFamily="18" charset="0"/>
              </a:rPr>
              <a:t> </a:t>
            </a:r>
            <a:r>
              <a:rPr lang="it-IT" sz="1600" dirty="0" err="1">
                <a:latin typeface="Centaur" pitchFamily="18" charset="0"/>
              </a:rPr>
              <a:t>fat</a:t>
            </a:r>
            <a:r>
              <a:rPr lang="it-IT" sz="1600" dirty="0">
                <a:latin typeface="Centaur" pitchFamily="18" charset="0"/>
              </a:rPr>
              <a:t> onôr (per le montagne si è sempre fatta onore)</a:t>
            </a:r>
            <a:br>
              <a:rPr lang="it-IT" sz="1600" dirty="0">
                <a:latin typeface="Centaur" pitchFamily="18" charset="0"/>
              </a:rPr>
            </a:br>
            <a:r>
              <a:rPr lang="it-IT" sz="1600" dirty="0">
                <a:latin typeface="Centaur" pitchFamily="18" charset="0"/>
              </a:rPr>
              <a:t>Il </a:t>
            </a:r>
            <a:r>
              <a:rPr lang="it-IT" sz="1600" dirty="0" err="1">
                <a:latin typeface="Centaur" pitchFamily="18" charset="0"/>
              </a:rPr>
              <a:t>marangon</a:t>
            </a:r>
            <a:r>
              <a:rPr lang="it-IT" sz="1600" dirty="0">
                <a:latin typeface="Centaur" pitchFamily="18" charset="0"/>
              </a:rPr>
              <a:t>, il </a:t>
            </a:r>
            <a:r>
              <a:rPr lang="it-IT" sz="1600" dirty="0" err="1">
                <a:latin typeface="Centaur" pitchFamily="18" charset="0"/>
              </a:rPr>
              <a:t>muradôr</a:t>
            </a:r>
            <a:r>
              <a:rPr lang="it-IT" sz="1600" dirty="0">
                <a:latin typeface="Centaur" pitchFamily="18" charset="0"/>
              </a:rPr>
              <a:t> e il </a:t>
            </a:r>
            <a:r>
              <a:rPr lang="it-IT" sz="1600" dirty="0" err="1">
                <a:latin typeface="Centaur" pitchFamily="18" charset="0"/>
              </a:rPr>
              <a:t>fâri</a:t>
            </a:r>
            <a:r>
              <a:rPr lang="it-IT" sz="1600" dirty="0">
                <a:latin typeface="Centaur" pitchFamily="18" charset="0"/>
              </a:rPr>
              <a:t> (il falegname, il muratore e il fabbro)</a:t>
            </a:r>
            <a:br>
              <a:rPr lang="it-IT" sz="1600" dirty="0">
                <a:latin typeface="Centaur" pitchFamily="18" charset="0"/>
              </a:rPr>
            </a:br>
            <a:r>
              <a:rPr lang="it-IT" sz="1600" dirty="0">
                <a:latin typeface="Centaur" pitchFamily="18" charset="0"/>
              </a:rPr>
              <a:t>il </a:t>
            </a:r>
            <a:r>
              <a:rPr lang="it-IT" sz="1600" dirty="0" err="1">
                <a:latin typeface="Centaur" pitchFamily="18" charset="0"/>
              </a:rPr>
              <a:t>boscadôr</a:t>
            </a:r>
            <a:r>
              <a:rPr lang="it-IT" sz="1600" dirty="0">
                <a:latin typeface="Centaur" pitchFamily="18" charset="0"/>
              </a:rPr>
              <a:t>, il </a:t>
            </a:r>
            <a:r>
              <a:rPr lang="it-IT" sz="1600" dirty="0" err="1">
                <a:latin typeface="Centaur" pitchFamily="18" charset="0"/>
              </a:rPr>
              <a:t>guo</a:t>
            </a:r>
            <a:r>
              <a:rPr lang="it-IT" sz="1600" dirty="0">
                <a:latin typeface="Centaur" pitchFamily="18" charset="0"/>
              </a:rPr>
              <a:t> e il </a:t>
            </a:r>
            <a:r>
              <a:rPr lang="it-IT" sz="1600" dirty="0" err="1">
                <a:latin typeface="Centaur" pitchFamily="18" charset="0"/>
              </a:rPr>
              <a:t>cjaliâr</a:t>
            </a:r>
            <a:r>
              <a:rPr lang="it-IT" sz="1600" dirty="0">
                <a:latin typeface="Centaur" pitchFamily="18" charset="0"/>
              </a:rPr>
              <a:t> (il boscaiolo l’arrotino e il calzolaio)</a:t>
            </a:r>
            <a:br>
              <a:rPr lang="it-IT" sz="1600" dirty="0">
                <a:latin typeface="Centaur" pitchFamily="18" charset="0"/>
              </a:rPr>
            </a:br>
            <a:r>
              <a:rPr lang="it-IT" sz="1600" dirty="0" err="1">
                <a:latin typeface="Centaur" pitchFamily="18" charset="0"/>
              </a:rPr>
              <a:t>dut</a:t>
            </a:r>
            <a:r>
              <a:rPr lang="it-IT" sz="1600" dirty="0">
                <a:latin typeface="Centaur" pitchFamily="18" charset="0"/>
              </a:rPr>
              <a:t> </a:t>
            </a:r>
            <a:r>
              <a:rPr lang="it-IT" sz="1600" dirty="0" err="1">
                <a:latin typeface="Centaur" pitchFamily="18" charset="0"/>
              </a:rPr>
              <a:t>chest</a:t>
            </a:r>
            <a:r>
              <a:rPr lang="it-IT" sz="1600" dirty="0">
                <a:latin typeface="Centaur" pitchFamily="18" charset="0"/>
              </a:rPr>
              <a:t> </a:t>
            </a:r>
            <a:r>
              <a:rPr lang="it-IT" sz="1600" dirty="0" err="1">
                <a:latin typeface="Centaur" pitchFamily="18" charset="0"/>
              </a:rPr>
              <a:t>ingegn</a:t>
            </a:r>
            <a:r>
              <a:rPr lang="it-IT" sz="1600" dirty="0">
                <a:latin typeface="Centaur" pitchFamily="18" charset="0"/>
              </a:rPr>
              <a:t> al conte la sô stôrie (tutto questo ingegno racconta la sua storia)</a:t>
            </a:r>
            <a:br>
              <a:rPr lang="it-IT" sz="1600" dirty="0">
                <a:latin typeface="Centaur" pitchFamily="18" charset="0"/>
              </a:rPr>
            </a:br>
            <a:r>
              <a:rPr lang="it-IT" sz="1600" dirty="0" err="1">
                <a:latin typeface="Centaur" pitchFamily="18" charset="0"/>
              </a:rPr>
              <a:t>nou</a:t>
            </a:r>
            <a:r>
              <a:rPr lang="it-IT" sz="1600" dirty="0">
                <a:latin typeface="Centaur" pitchFamily="18" charset="0"/>
              </a:rPr>
              <a:t> sin </a:t>
            </a:r>
            <a:r>
              <a:rPr lang="it-IT" sz="1600" dirty="0" err="1">
                <a:latin typeface="Centaur" pitchFamily="18" charset="0"/>
              </a:rPr>
              <a:t>cjargnei</a:t>
            </a:r>
            <a:r>
              <a:rPr lang="it-IT" sz="1600" dirty="0">
                <a:latin typeface="Centaur" pitchFamily="18" charset="0"/>
              </a:rPr>
              <a:t>, sin di </a:t>
            </a:r>
            <a:r>
              <a:rPr lang="it-IT" sz="1600" dirty="0" err="1">
                <a:latin typeface="Centaur" pitchFamily="18" charset="0"/>
              </a:rPr>
              <a:t>Paul</a:t>
            </a:r>
            <a:r>
              <a:rPr lang="it-IT" sz="1600" dirty="0" err="1">
                <a:latin typeface="Times New Roman"/>
                <a:cs typeface="Times New Roman"/>
              </a:rPr>
              <a:t>â</a:t>
            </a:r>
            <a:r>
              <a:rPr lang="it-IT" sz="1600" dirty="0" err="1">
                <a:latin typeface="Centaur" pitchFamily="18" charset="0"/>
              </a:rPr>
              <a:t>r</a:t>
            </a:r>
            <a:r>
              <a:rPr lang="it-IT" sz="1600" dirty="0">
                <a:latin typeface="Centaur" pitchFamily="18" charset="0"/>
              </a:rPr>
              <a:t> (siamo della Carnia, siamo di </a:t>
            </a:r>
            <a:r>
              <a:rPr lang="it-IT" sz="1600" dirty="0" err="1">
                <a:latin typeface="Centaur" pitchFamily="18" charset="0"/>
              </a:rPr>
              <a:t>Paularo</a:t>
            </a:r>
            <a:r>
              <a:rPr lang="it-IT" sz="1600" dirty="0">
                <a:latin typeface="Centaur" pitchFamily="18" charset="0"/>
              </a:rPr>
              <a:t>)</a:t>
            </a:r>
            <a:br>
              <a:rPr lang="it-IT" sz="1600" dirty="0">
                <a:latin typeface="Centaur" pitchFamily="18" charset="0"/>
              </a:rPr>
            </a:br>
            <a:r>
              <a:rPr lang="it-IT" sz="1600" dirty="0" err="1">
                <a:latin typeface="Centaur" pitchFamily="18" charset="0"/>
              </a:rPr>
              <a:t>Simpri</a:t>
            </a:r>
            <a:r>
              <a:rPr lang="it-IT" sz="1600" dirty="0">
                <a:latin typeface="Centaur" pitchFamily="18" charset="0"/>
              </a:rPr>
              <a:t> in </a:t>
            </a:r>
            <a:r>
              <a:rPr lang="it-IT" sz="1600" dirty="0" err="1">
                <a:latin typeface="Centaur" pitchFamily="18" charset="0"/>
              </a:rPr>
              <a:t>tas</a:t>
            </a:r>
            <a:r>
              <a:rPr lang="it-IT" sz="1600" dirty="0">
                <a:latin typeface="Centaur" pitchFamily="18" charset="0"/>
              </a:rPr>
              <a:t> </a:t>
            </a:r>
            <a:r>
              <a:rPr lang="it-IT" sz="1600" dirty="0" err="1">
                <a:latin typeface="Centaur" pitchFamily="18" charset="0"/>
              </a:rPr>
              <a:t>monz</a:t>
            </a:r>
            <a:r>
              <a:rPr lang="it-IT" sz="1600" dirty="0">
                <a:latin typeface="Centaur" pitchFamily="18" charset="0"/>
              </a:rPr>
              <a:t>, tal </a:t>
            </a:r>
            <a:r>
              <a:rPr lang="it-IT" sz="1600" dirty="0" err="1">
                <a:latin typeface="Centaur" pitchFamily="18" charset="0"/>
              </a:rPr>
              <a:t>vert</a:t>
            </a:r>
            <a:r>
              <a:rPr lang="it-IT" sz="1600" dirty="0">
                <a:latin typeface="Centaur" pitchFamily="18" charset="0"/>
              </a:rPr>
              <a:t> e l’arie </a:t>
            </a:r>
            <a:r>
              <a:rPr lang="it-IT" sz="1600" dirty="0" err="1">
                <a:latin typeface="Centaur" pitchFamily="18" charset="0"/>
              </a:rPr>
              <a:t>frescje</a:t>
            </a:r>
            <a:r>
              <a:rPr lang="it-IT" sz="1600" dirty="0">
                <a:latin typeface="Centaur" pitchFamily="18" charset="0"/>
              </a:rPr>
              <a:t> (sempre sui monti, all’aperto all’aria fresca)</a:t>
            </a:r>
            <a:br>
              <a:rPr lang="it-IT" sz="1600" dirty="0">
                <a:latin typeface="Centaur" pitchFamily="18" charset="0"/>
              </a:rPr>
            </a:br>
            <a:r>
              <a:rPr lang="it-IT" sz="1600" dirty="0">
                <a:latin typeface="Centaur" pitchFamily="18" charset="0"/>
              </a:rPr>
              <a:t>tu </a:t>
            </a:r>
            <a:r>
              <a:rPr lang="it-IT" sz="1600" dirty="0" err="1">
                <a:latin typeface="Centaur" pitchFamily="18" charset="0"/>
              </a:rPr>
              <a:t>sinz</a:t>
            </a:r>
            <a:r>
              <a:rPr lang="it-IT" sz="1600" dirty="0">
                <a:latin typeface="Centaur" pitchFamily="18" charset="0"/>
              </a:rPr>
              <a:t> </a:t>
            </a:r>
            <a:r>
              <a:rPr lang="it-IT" sz="1600" dirty="0" err="1">
                <a:latin typeface="Centaur" pitchFamily="18" charset="0"/>
              </a:rPr>
              <a:t>parfint</a:t>
            </a:r>
            <a:r>
              <a:rPr lang="it-IT" sz="1600" dirty="0">
                <a:latin typeface="Centaur" pitchFamily="18" charset="0"/>
              </a:rPr>
              <a:t> il </a:t>
            </a:r>
            <a:r>
              <a:rPr lang="it-IT" sz="1600" dirty="0" err="1">
                <a:latin typeface="Centaur" pitchFamily="18" charset="0"/>
              </a:rPr>
              <a:t>cjant</a:t>
            </a:r>
            <a:r>
              <a:rPr lang="it-IT" sz="1600" dirty="0">
                <a:latin typeface="Centaur" pitchFamily="18" charset="0"/>
              </a:rPr>
              <a:t> dal </a:t>
            </a:r>
            <a:r>
              <a:rPr lang="it-IT" sz="1600" dirty="0" err="1">
                <a:latin typeface="Centaur" pitchFamily="18" charset="0"/>
              </a:rPr>
              <a:t>rusignûl</a:t>
            </a:r>
            <a:r>
              <a:rPr lang="it-IT" sz="1600" dirty="0">
                <a:latin typeface="Centaur" pitchFamily="18" charset="0"/>
              </a:rPr>
              <a:t> (senti perfino il canto dell’usignolo)</a:t>
            </a:r>
            <a:br>
              <a:rPr lang="it-IT" sz="1600" dirty="0">
                <a:latin typeface="Centaur" pitchFamily="18" charset="0"/>
              </a:rPr>
            </a:br>
            <a:r>
              <a:rPr lang="it-IT" sz="1600" dirty="0" err="1">
                <a:latin typeface="Centaur" pitchFamily="18" charset="0"/>
              </a:rPr>
              <a:t>pal</a:t>
            </a:r>
            <a:r>
              <a:rPr lang="it-IT" sz="1600" dirty="0">
                <a:latin typeface="Centaur" pitchFamily="18" charset="0"/>
              </a:rPr>
              <a:t> </a:t>
            </a:r>
            <a:r>
              <a:rPr lang="it-IT" sz="1600" dirty="0" err="1">
                <a:latin typeface="Centaur" pitchFamily="18" charset="0"/>
              </a:rPr>
              <a:t>mont</a:t>
            </a:r>
            <a:r>
              <a:rPr lang="it-IT" sz="1600" dirty="0">
                <a:latin typeface="Centaur" pitchFamily="18" charset="0"/>
              </a:rPr>
              <a:t> </a:t>
            </a:r>
            <a:r>
              <a:rPr lang="it-IT" sz="1600" dirty="0" err="1">
                <a:latin typeface="Centaur" pitchFamily="18" charset="0"/>
              </a:rPr>
              <a:t>chest</a:t>
            </a:r>
            <a:r>
              <a:rPr lang="it-IT" sz="1600" dirty="0">
                <a:latin typeface="Centaur" pitchFamily="18" charset="0"/>
              </a:rPr>
              <a:t> </a:t>
            </a:r>
            <a:r>
              <a:rPr lang="it-IT" sz="1600" dirty="0" err="1">
                <a:latin typeface="Centaur" pitchFamily="18" charset="0"/>
              </a:rPr>
              <a:t>cjant</a:t>
            </a:r>
            <a:r>
              <a:rPr lang="it-IT" sz="1600" dirty="0">
                <a:latin typeface="Centaur" pitchFamily="18" charset="0"/>
              </a:rPr>
              <a:t> par </a:t>
            </a:r>
            <a:r>
              <a:rPr lang="it-IT" sz="1600" dirty="0" err="1">
                <a:latin typeface="Centaur" pitchFamily="18" charset="0"/>
              </a:rPr>
              <a:t>simpri</a:t>
            </a:r>
            <a:r>
              <a:rPr lang="it-IT" sz="1600" dirty="0">
                <a:latin typeface="Centaur" pitchFamily="18" charset="0"/>
              </a:rPr>
              <a:t> al reste (per i monti questo canto resterà per sempre</a:t>
            </a:r>
            <a:br>
              <a:rPr lang="it-IT" sz="1600" dirty="0">
                <a:latin typeface="Centaur" pitchFamily="18" charset="0"/>
              </a:rPr>
            </a:br>
            <a:r>
              <a:rPr lang="it-IT" sz="1600" dirty="0">
                <a:latin typeface="Centaur" pitchFamily="18" charset="0"/>
              </a:rPr>
              <a:t>par dî ce </a:t>
            </a:r>
            <a:r>
              <a:rPr lang="it-IT" sz="1600" dirty="0" err="1">
                <a:latin typeface="Centaur" pitchFamily="18" charset="0"/>
              </a:rPr>
              <a:t>bjèl</a:t>
            </a:r>
            <a:r>
              <a:rPr lang="it-IT" sz="1600" dirty="0">
                <a:latin typeface="Centaur" pitchFamily="18" charset="0"/>
              </a:rPr>
              <a:t> ch’al è il </a:t>
            </a:r>
            <a:r>
              <a:rPr lang="it-IT" sz="1600" dirty="0" err="1">
                <a:latin typeface="Centaur" pitchFamily="18" charset="0"/>
              </a:rPr>
              <a:t>Friul</a:t>
            </a:r>
            <a:r>
              <a:rPr lang="it-IT" sz="1600" dirty="0">
                <a:latin typeface="Centaur" pitchFamily="18" charset="0"/>
              </a:rPr>
              <a:t> (per dire che bello che è il Friuli)</a:t>
            </a:r>
          </a:p>
        </p:txBody>
      </p:sp>
      <p:pic>
        <p:nvPicPr>
          <p:cNvPr id="2050" name="Picture 2" descr="C:\Users\Marco\Downloads\th.jpg"/>
          <p:cNvPicPr>
            <a:picLocks noChangeAspect="1" noChangeArrowheads="1"/>
          </p:cNvPicPr>
          <p:nvPr/>
        </p:nvPicPr>
        <p:blipFill>
          <a:blip r:embed="rId2"/>
          <a:srcRect/>
          <a:stretch>
            <a:fillRect/>
          </a:stretch>
        </p:blipFill>
        <p:spPr bwMode="auto">
          <a:xfrm>
            <a:off x="4929190" y="2143116"/>
            <a:ext cx="3981462" cy="2659884"/>
          </a:xfrm>
          <a:prstGeom prst="rect">
            <a:avLst/>
          </a:prstGeom>
          <a:noFill/>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i="1" dirty="0">
                <a:latin typeface="Centaur" pitchFamily="18" charset="0"/>
                <a:cs typeface="Aharoni" pitchFamily="2" charset="-79"/>
              </a:rPr>
              <a:t>I TREI PAS</a:t>
            </a:r>
            <a:r>
              <a:rPr lang="it-IT" sz="3600" b="1" dirty="0">
                <a:latin typeface="Centaur" pitchFamily="18" charset="0"/>
                <a:cs typeface="Aharoni" pitchFamily="2" charset="-79"/>
              </a:rPr>
              <a:t>Ç</a:t>
            </a:r>
            <a:endParaRPr lang="it-IT" sz="3600" dirty="0">
              <a:latin typeface="Centaur" pitchFamily="18" charset="0"/>
              <a:cs typeface="Aharoni" pitchFamily="2" charset="-79"/>
            </a:endParaRPr>
          </a:p>
        </p:txBody>
      </p:sp>
      <p:sp>
        <p:nvSpPr>
          <p:cNvPr id="3" name="Segnaposto contenuto 2"/>
          <p:cNvSpPr>
            <a:spLocks noGrp="1"/>
          </p:cNvSpPr>
          <p:nvPr>
            <p:ph idx="1"/>
          </p:nvPr>
        </p:nvSpPr>
        <p:spPr/>
        <p:txBody>
          <a:bodyPr/>
          <a:lstStyle/>
          <a:p>
            <a:pPr>
              <a:buNone/>
            </a:pPr>
            <a:r>
              <a:rPr lang="it-IT" sz="2400" dirty="0">
                <a:latin typeface="Amaze" pitchFamily="34" charset="0"/>
              </a:rPr>
              <a:t> </a:t>
            </a:r>
            <a:r>
              <a:rPr lang="it-IT" sz="2400" dirty="0">
                <a:latin typeface="Centaur" pitchFamily="18" charset="0"/>
              </a:rPr>
              <a:t>Un, </a:t>
            </a:r>
            <a:r>
              <a:rPr lang="it-IT" sz="2400" dirty="0" err="1">
                <a:latin typeface="Centaur" pitchFamily="18" charset="0"/>
              </a:rPr>
              <a:t>doi</a:t>
            </a:r>
            <a:r>
              <a:rPr lang="it-IT" sz="2400" dirty="0">
                <a:latin typeface="Centaur" pitchFamily="18" charset="0"/>
              </a:rPr>
              <a:t>, </a:t>
            </a:r>
            <a:r>
              <a:rPr lang="it-IT" sz="2400" dirty="0" err="1">
                <a:latin typeface="Centaur" pitchFamily="18" charset="0"/>
              </a:rPr>
              <a:t>trei</a:t>
            </a:r>
            <a:r>
              <a:rPr lang="it-IT" sz="2400" dirty="0">
                <a:latin typeface="Centaur" pitchFamily="18" charset="0"/>
              </a:rPr>
              <a:t>, </a:t>
            </a:r>
            <a:r>
              <a:rPr lang="it-IT" sz="2400" dirty="0" err="1">
                <a:latin typeface="Centaur" pitchFamily="18" charset="0"/>
              </a:rPr>
              <a:t>quatri</a:t>
            </a:r>
            <a:r>
              <a:rPr lang="it-IT" sz="2400" dirty="0">
                <a:latin typeface="Centaur" pitchFamily="18" charset="0"/>
              </a:rPr>
              <a:t>, </a:t>
            </a:r>
            <a:r>
              <a:rPr lang="it-IT" sz="2400" dirty="0" err="1">
                <a:latin typeface="Centaur" pitchFamily="18" charset="0"/>
              </a:rPr>
              <a:t>cinc</a:t>
            </a:r>
            <a:r>
              <a:rPr lang="it-IT" sz="2400" dirty="0">
                <a:latin typeface="Centaur" pitchFamily="18" charset="0"/>
              </a:rPr>
              <a:t>,</a:t>
            </a:r>
            <a:r>
              <a:rPr lang="it-IT" sz="2400" dirty="0" err="1">
                <a:latin typeface="Centaur" pitchFamily="18" charset="0"/>
              </a:rPr>
              <a:t>sis</a:t>
            </a:r>
            <a:r>
              <a:rPr lang="it-IT" sz="2400" dirty="0">
                <a:latin typeface="Centaur" pitchFamily="18" charset="0"/>
              </a:rPr>
              <a:t>, </a:t>
            </a:r>
            <a:r>
              <a:rPr lang="it-IT" sz="2400" dirty="0" err="1">
                <a:latin typeface="Centaur" pitchFamily="18" charset="0"/>
              </a:rPr>
              <a:t>siet</a:t>
            </a:r>
            <a:endParaRPr lang="it-IT" sz="2400" dirty="0">
              <a:latin typeface="Centaur" pitchFamily="18" charset="0"/>
            </a:endParaRPr>
          </a:p>
          <a:p>
            <a:pPr>
              <a:buNone/>
            </a:pPr>
            <a:r>
              <a:rPr lang="it-IT" sz="2400" dirty="0">
                <a:latin typeface="Centaur" pitchFamily="18" charset="0"/>
              </a:rPr>
              <a:t> Un, </a:t>
            </a:r>
            <a:r>
              <a:rPr lang="it-IT" sz="2400" dirty="0" err="1">
                <a:latin typeface="Centaur" pitchFamily="18" charset="0"/>
              </a:rPr>
              <a:t>doi</a:t>
            </a:r>
            <a:r>
              <a:rPr lang="it-IT" sz="2400" dirty="0">
                <a:latin typeface="Centaur" pitchFamily="18" charset="0"/>
              </a:rPr>
              <a:t>, </a:t>
            </a:r>
            <a:r>
              <a:rPr lang="it-IT" sz="2400" dirty="0" err="1">
                <a:latin typeface="Centaur" pitchFamily="18" charset="0"/>
              </a:rPr>
              <a:t>trei</a:t>
            </a:r>
            <a:r>
              <a:rPr lang="it-IT" sz="2400" dirty="0">
                <a:latin typeface="Centaur" pitchFamily="18" charset="0"/>
              </a:rPr>
              <a:t>, </a:t>
            </a:r>
            <a:r>
              <a:rPr lang="it-IT" sz="2400" dirty="0" err="1">
                <a:latin typeface="Centaur" pitchFamily="18" charset="0"/>
              </a:rPr>
              <a:t>quatri</a:t>
            </a:r>
            <a:r>
              <a:rPr lang="it-IT" sz="2400" dirty="0">
                <a:latin typeface="Centaur" pitchFamily="18" charset="0"/>
              </a:rPr>
              <a:t>, </a:t>
            </a:r>
            <a:r>
              <a:rPr lang="it-IT" sz="2400" dirty="0" err="1">
                <a:latin typeface="Centaur" pitchFamily="18" charset="0"/>
              </a:rPr>
              <a:t>cinc</a:t>
            </a:r>
            <a:r>
              <a:rPr lang="it-IT" sz="2400" dirty="0">
                <a:latin typeface="Centaur" pitchFamily="18" charset="0"/>
              </a:rPr>
              <a:t>, </a:t>
            </a:r>
            <a:r>
              <a:rPr lang="it-IT" sz="2400" dirty="0" err="1">
                <a:latin typeface="Centaur" pitchFamily="18" charset="0"/>
              </a:rPr>
              <a:t>sis</a:t>
            </a:r>
            <a:r>
              <a:rPr lang="it-IT" sz="2400" dirty="0">
                <a:latin typeface="Centaur" pitchFamily="18" charset="0"/>
              </a:rPr>
              <a:t>, </a:t>
            </a:r>
            <a:r>
              <a:rPr lang="it-IT" sz="2400" dirty="0" err="1">
                <a:latin typeface="Centaur" pitchFamily="18" charset="0"/>
              </a:rPr>
              <a:t>siet</a:t>
            </a:r>
            <a:r>
              <a:rPr lang="it-IT" sz="2400" dirty="0">
                <a:latin typeface="Centaur" pitchFamily="18" charset="0"/>
              </a:rPr>
              <a:t>, </a:t>
            </a:r>
          </a:p>
          <a:p>
            <a:pPr>
              <a:buNone/>
            </a:pPr>
            <a:r>
              <a:rPr lang="it-IT" sz="2400" dirty="0">
                <a:latin typeface="Centaur" pitchFamily="18" charset="0"/>
              </a:rPr>
              <a:t> Un , </a:t>
            </a:r>
            <a:r>
              <a:rPr lang="it-IT" sz="2400" dirty="0" err="1">
                <a:latin typeface="Centaur" pitchFamily="18" charset="0"/>
              </a:rPr>
              <a:t>doi</a:t>
            </a:r>
            <a:r>
              <a:rPr lang="it-IT" sz="2400" dirty="0">
                <a:latin typeface="Centaur" pitchFamily="18" charset="0"/>
              </a:rPr>
              <a:t>, </a:t>
            </a:r>
            <a:r>
              <a:rPr lang="it-IT" sz="2400" dirty="0" err="1">
                <a:latin typeface="Centaur" pitchFamily="18" charset="0"/>
              </a:rPr>
              <a:t>trei</a:t>
            </a:r>
            <a:endParaRPr lang="it-IT" sz="2400" dirty="0">
              <a:latin typeface="Centaur" pitchFamily="18" charset="0"/>
            </a:endParaRPr>
          </a:p>
          <a:p>
            <a:pPr>
              <a:buNone/>
            </a:pPr>
            <a:r>
              <a:rPr lang="it-IT" sz="2400" dirty="0">
                <a:latin typeface="Centaur" pitchFamily="18" charset="0"/>
              </a:rPr>
              <a:t> Un , </a:t>
            </a:r>
            <a:r>
              <a:rPr lang="it-IT" sz="2400" dirty="0" err="1">
                <a:latin typeface="Centaur" pitchFamily="18" charset="0"/>
              </a:rPr>
              <a:t>doi</a:t>
            </a:r>
            <a:r>
              <a:rPr lang="it-IT" sz="2400" dirty="0">
                <a:latin typeface="Centaur" pitchFamily="18" charset="0"/>
              </a:rPr>
              <a:t> , </a:t>
            </a:r>
            <a:r>
              <a:rPr lang="it-IT" sz="2400" dirty="0" err="1">
                <a:latin typeface="Centaur" pitchFamily="18" charset="0"/>
              </a:rPr>
              <a:t>trei</a:t>
            </a:r>
            <a:r>
              <a:rPr lang="it-IT" sz="2400" dirty="0">
                <a:latin typeface="Centaur" pitchFamily="18" charset="0"/>
              </a:rPr>
              <a:t> </a:t>
            </a:r>
          </a:p>
          <a:p>
            <a:pPr>
              <a:buNone/>
            </a:pPr>
            <a:r>
              <a:rPr lang="it-IT" sz="2400" dirty="0">
                <a:latin typeface="Centaur" pitchFamily="18" charset="0"/>
              </a:rPr>
              <a:t> </a:t>
            </a:r>
            <a:r>
              <a:rPr lang="it-IT" sz="2400" dirty="0" err="1">
                <a:latin typeface="Centaur" pitchFamily="18" charset="0"/>
              </a:rPr>
              <a:t>Bambinute</a:t>
            </a:r>
            <a:r>
              <a:rPr lang="it-IT" sz="2400" dirty="0">
                <a:latin typeface="Centaur" pitchFamily="18" charset="0"/>
              </a:rPr>
              <a:t> </a:t>
            </a:r>
            <a:r>
              <a:rPr lang="it-IT" sz="2400" dirty="0" err="1">
                <a:latin typeface="Centaur" pitchFamily="18" charset="0"/>
              </a:rPr>
              <a:t>ven</a:t>
            </a:r>
            <a:r>
              <a:rPr lang="it-IT" sz="2400" dirty="0">
                <a:latin typeface="Centaur" pitchFamily="18" charset="0"/>
              </a:rPr>
              <a:t> cu me RIP.</a:t>
            </a:r>
          </a:p>
          <a:p>
            <a:pPr>
              <a:buNone/>
            </a:pPr>
            <a:endParaRPr lang="it-IT" dirty="0"/>
          </a:p>
        </p:txBody>
      </p:sp>
      <p:sp>
        <p:nvSpPr>
          <p:cNvPr id="3074" name="AutoShape 2" descr="https://tse4.mm.bing.net/th?id=OIP.cJTFjtOX_sPbzaCvNN7SUgHaE8&amp;pid=15.1&amp;P=0&amp;w=243&amp;h=16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6" name="AutoShape 4" descr="https://tse4.mm.bing.net/th?id=OIP.cJTFjtOX_sPbzaCvNN7SUgHaE8&amp;pid=15.1&amp;P=0&amp;w=243&amp;h=16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77" name="Picture 5" descr="C:\Users\Marco\Downloads\th.jpg"/>
          <p:cNvPicPr>
            <a:picLocks noChangeAspect="1" noChangeArrowheads="1"/>
          </p:cNvPicPr>
          <p:nvPr/>
        </p:nvPicPr>
        <p:blipFill>
          <a:blip r:embed="rId2"/>
          <a:srcRect/>
          <a:stretch>
            <a:fillRect/>
          </a:stretch>
        </p:blipFill>
        <p:spPr bwMode="auto">
          <a:xfrm>
            <a:off x="4643438" y="3214686"/>
            <a:ext cx="4071966" cy="2714644"/>
          </a:xfrm>
          <a:prstGeom prst="rect">
            <a:avLst/>
          </a:prstGeom>
          <a:noFill/>
        </p:spPr>
      </p:pic>
      <p:sp>
        <p:nvSpPr>
          <p:cNvPr id="7" name="CasellaDiTesto 6"/>
          <p:cNvSpPr txBox="1"/>
          <p:nvPr/>
        </p:nvSpPr>
        <p:spPr>
          <a:xfrm>
            <a:off x="3143240" y="6286520"/>
            <a:ext cx="4857784" cy="461665"/>
          </a:xfrm>
          <a:prstGeom prst="rect">
            <a:avLst/>
          </a:prstGeom>
          <a:noFill/>
        </p:spPr>
        <p:txBody>
          <a:bodyPr wrap="square" rtlCol="0">
            <a:spAutoFit/>
          </a:bodyPr>
          <a:lstStyle/>
          <a:p>
            <a:r>
              <a:rPr lang="it-IT" sz="2400" b="1" dirty="0">
                <a:latin typeface="Centaur" pitchFamily="18" charset="0"/>
              </a:rPr>
              <a:t>Vi alleghiamo file audio </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ttangolo 3"/>
          <p:cNvSpPr/>
          <p:nvPr/>
        </p:nvSpPr>
        <p:spPr>
          <a:xfrm>
            <a:off x="1571604" y="3429000"/>
            <a:ext cx="6447087" cy="1754326"/>
          </a:xfrm>
          <a:prstGeom prst="rect">
            <a:avLst/>
          </a:prstGeom>
          <a:noFill/>
        </p:spPr>
        <p:txBody>
          <a:bodyPr wrap="square" lIns="91440" tIns="45720" rIns="91440" bIns="45720">
            <a:spAutoFit/>
          </a:bodyPr>
          <a:lstStyle/>
          <a:p>
            <a:pPr algn="ctr"/>
            <a:r>
              <a:rPr lang="it-IT" sz="5400" b="1" dirty="0">
                <a:ln w="10541" cmpd="sng">
                  <a:solidFill>
                    <a:schemeClr val="accent1">
                      <a:shade val="88000"/>
                      <a:satMod val="110000"/>
                    </a:schemeClr>
                  </a:solidFill>
                  <a:prstDash val="solid"/>
                </a:ln>
                <a:solidFill>
                  <a:srgbClr val="FFFF00"/>
                </a:solidFill>
                <a:latin typeface="Arial Black" pitchFamily="34" charset="0"/>
              </a:rPr>
              <a:t>MANDI DA PAUL</a:t>
            </a:r>
            <a:r>
              <a:rPr lang="it-IT" sz="5400" b="1" dirty="0">
                <a:ln w="10541" cmpd="sng">
                  <a:solidFill>
                    <a:schemeClr val="accent1">
                      <a:shade val="88000"/>
                      <a:satMod val="110000"/>
                    </a:schemeClr>
                  </a:solidFill>
                  <a:prstDash val="solid"/>
                </a:ln>
                <a:solidFill>
                  <a:srgbClr val="FFFF00"/>
                </a:solidFill>
                <a:latin typeface="Arial Black"/>
              </a:rPr>
              <a:t>ÂR </a:t>
            </a:r>
            <a:endParaRPr lang="it-IT" sz="5400" b="1" cap="none" spc="0" dirty="0">
              <a:ln w="10541" cmpd="sng">
                <a:solidFill>
                  <a:schemeClr val="accent1">
                    <a:shade val="88000"/>
                    <a:satMod val="110000"/>
                  </a:schemeClr>
                </a:solidFill>
                <a:prstDash val="solid"/>
              </a:ln>
              <a:solidFill>
                <a:srgbClr val="FFFF00"/>
              </a:solidFill>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357166"/>
            <a:ext cx="8258204" cy="5572164"/>
          </a:xfrm>
        </p:spPr>
        <p:txBody>
          <a:bodyPr>
            <a:normAutofit fontScale="25000" lnSpcReduction="20000"/>
          </a:bodyPr>
          <a:lstStyle/>
          <a:p>
            <a:pPr>
              <a:buNone/>
            </a:pPr>
            <a:r>
              <a:rPr lang="it-IT" i="1" dirty="0"/>
              <a:t> </a:t>
            </a:r>
            <a:endParaRPr lang="it-IT" sz="8600" dirty="0">
              <a:solidFill>
                <a:srgbClr val="008000"/>
              </a:solidFill>
              <a:effectLst>
                <a:outerShdw blurRad="38100" dist="38100" dir="2700000" algn="tl">
                  <a:srgbClr val="000000">
                    <a:alpha val="43137"/>
                  </a:srgbClr>
                </a:outerShdw>
              </a:effectLst>
              <a:latin typeface="Arial Black" pitchFamily="34" charset="0"/>
            </a:endParaRPr>
          </a:p>
          <a:p>
            <a:pPr algn="ctr">
              <a:buNone/>
            </a:pPr>
            <a:r>
              <a:rPr lang="it-IT" sz="11100" b="1" i="1" dirty="0">
                <a:solidFill>
                  <a:srgbClr val="008000"/>
                </a:solidFill>
                <a:effectLst>
                  <a:outerShdw blurRad="38100" dist="38100" dir="2700000" algn="tl">
                    <a:srgbClr val="000000">
                      <a:alpha val="43137"/>
                    </a:srgbClr>
                  </a:outerShdw>
                </a:effectLst>
                <a:latin typeface="Arial Black" pitchFamily="34" charset="0"/>
              </a:rPr>
              <a:t>PREMESSA</a:t>
            </a:r>
            <a:endParaRPr lang="it-IT" sz="9000" dirty="0">
              <a:effectLst>
                <a:outerShdw blurRad="38100" dist="38100" dir="2700000" algn="tl">
                  <a:srgbClr val="000000">
                    <a:alpha val="43137"/>
                  </a:srgbClr>
                </a:outerShdw>
              </a:effectLst>
              <a:latin typeface="Georgia" pitchFamily="18" charset="0"/>
            </a:endParaRPr>
          </a:p>
          <a:p>
            <a:pPr algn="just">
              <a:lnSpc>
                <a:spcPct val="170000"/>
              </a:lnSpc>
              <a:buFont typeface="Wingdings" pitchFamily="2" charset="2"/>
              <a:buChar char="ü"/>
            </a:pPr>
            <a:r>
              <a:rPr lang="it-IT" sz="5600" b="1" dirty="0">
                <a:latin typeface="Georgia" pitchFamily="18" charset="0"/>
              </a:rPr>
              <a:t>L’ insegnamento della lingua friulana nelle scuole è stato introdotto ufficialmente con la legge statale </a:t>
            </a:r>
            <a:r>
              <a:rPr lang="it-IT" sz="5600" b="1" dirty="0" err="1">
                <a:latin typeface="Georgia" pitchFamily="18" charset="0"/>
              </a:rPr>
              <a:t>n°</a:t>
            </a:r>
            <a:r>
              <a:rPr lang="it-IT" sz="5600" b="1" dirty="0">
                <a:latin typeface="Georgia" pitchFamily="18" charset="0"/>
              </a:rPr>
              <a:t> 482/1999 (il friulano  è passato da lingua povera a lingua legittimata  anche a livello sociale).</a:t>
            </a:r>
            <a:endParaRPr lang="it-IT" sz="5600" dirty="0">
              <a:latin typeface="Georgia" pitchFamily="18" charset="0"/>
            </a:endParaRPr>
          </a:p>
          <a:p>
            <a:pPr algn="just">
              <a:lnSpc>
                <a:spcPct val="170000"/>
              </a:lnSpc>
              <a:buFont typeface="Wingdings" pitchFamily="2" charset="2"/>
              <a:buChar char="ü"/>
            </a:pPr>
            <a:r>
              <a:rPr lang="it-IT" sz="5600" b="1" dirty="0">
                <a:latin typeface="Georgia" pitchFamily="18" charset="0"/>
              </a:rPr>
              <a:t>La prima esperienza l’ abbiamo vissuta nella nostra scuola  nell’ </a:t>
            </a:r>
            <a:r>
              <a:rPr lang="it-IT" sz="5600" b="1" dirty="0" err="1">
                <a:latin typeface="Georgia" pitchFamily="18" charset="0"/>
              </a:rPr>
              <a:t>a.s.</a:t>
            </a:r>
            <a:r>
              <a:rPr lang="it-IT" sz="5600" b="1" dirty="0">
                <a:latin typeface="Georgia" pitchFamily="18" charset="0"/>
              </a:rPr>
              <a:t> 2012-2013 con l’intervento di un’ insegnante esterna, mentre dal  biennio 2013-2015 ci sono  due insegnanti interne (una nativa del luogo , l’altra residente ) ad attivare un progetto in lingua friulana.</a:t>
            </a:r>
            <a:endParaRPr lang="it-IT" sz="5600" dirty="0">
              <a:latin typeface="Georgia" pitchFamily="18" charset="0"/>
            </a:endParaRPr>
          </a:p>
          <a:p>
            <a:pPr algn="just">
              <a:lnSpc>
                <a:spcPct val="170000"/>
              </a:lnSpc>
              <a:buFont typeface="Wingdings" pitchFamily="2" charset="2"/>
              <a:buChar char="ü"/>
            </a:pPr>
            <a:r>
              <a:rPr lang="it-IT" sz="5600" b="1" dirty="0">
                <a:latin typeface="Georgia" pitchFamily="18" charset="0"/>
              </a:rPr>
              <a:t>Punteremo a valorizzare la lingua e cultura friulana senza trascurare la parlata e cultura locale, molto sentite e vive nel cuore delle famiglie.</a:t>
            </a:r>
            <a:endParaRPr lang="it-IT" sz="5600" dirty="0">
              <a:latin typeface="Georgia" pitchFamily="18" charset="0"/>
            </a:endParaRPr>
          </a:p>
          <a:p>
            <a:pPr algn="just">
              <a:lnSpc>
                <a:spcPct val="170000"/>
              </a:lnSpc>
              <a:buFont typeface="Wingdings" pitchFamily="2" charset="2"/>
              <a:buChar char="ü"/>
            </a:pPr>
            <a:r>
              <a:rPr lang="it-IT" sz="5600" b="1" dirty="0">
                <a:latin typeface="Georgia" pitchFamily="18" charset="0"/>
              </a:rPr>
              <a:t>La lingua parlata in tutta la vallata è di origine </a:t>
            </a:r>
            <a:r>
              <a:rPr lang="it-IT" sz="5600" b="1" dirty="0" err="1">
                <a:latin typeface="Georgia" pitchFamily="18" charset="0"/>
              </a:rPr>
              <a:t>celtico-carnica</a:t>
            </a:r>
            <a:r>
              <a:rPr lang="it-IT" sz="5600" b="1" dirty="0">
                <a:latin typeface="Georgia" pitchFamily="18" charset="0"/>
              </a:rPr>
              <a:t>. Numerosi sono i reperti che testimoniano il passaggio dei celti e le tradizioni che ancora oggi vengono praticate in particolari momenti dell’ anno (la </a:t>
            </a:r>
            <a:r>
              <a:rPr lang="it-IT" sz="5600" b="1" dirty="0" err="1">
                <a:latin typeface="Georgia" pitchFamily="18" charset="0"/>
              </a:rPr>
              <a:t>Femenat</a:t>
            </a:r>
            <a:r>
              <a:rPr lang="it-IT" sz="5600" b="1" dirty="0" err="1">
                <a:latin typeface="Times New Roman"/>
                <a:cs typeface="Times New Roman"/>
              </a:rPr>
              <a:t>ä</a:t>
            </a:r>
            <a:r>
              <a:rPr lang="it-IT" sz="5600" b="1" dirty="0">
                <a:latin typeface="Georgia" pitchFamily="18" charset="0"/>
              </a:rPr>
              <a:t> e il lancio </a:t>
            </a:r>
            <a:r>
              <a:rPr lang="it-IT" sz="5600" b="1" dirty="0" err="1">
                <a:latin typeface="Georgia" pitchFamily="18" charset="0"/>
              </a:rPr>
              <a:t>das</a:t>
            </a:r>
            <a:r>
              <a:rPr lang="it-IT" sz="5600" b="1" dirty="0">
                <a:latin typeface="Georgia" pitchFamily="18" charset="0"/>
              </a:rPr>
              <a:t> </a:t>
            </a:r>
            <a:r>
              <a:rPr lang="it-IT" sz="5600" b="1" dirty="0" err="1">
                <a:latin typeface="Georgia" pitchFamily="18" charset="0"/>
              </a:rPr>
              <a:t>pirulas</a:t>
            </a:r>
            <a:r>
              <a:rPr lang="it-IT" sz="5600" b="1" dirty="0">
                <a:latin typeface="Georgia" pitchFamily="18" charset="0"/>
              </a:rPr>
              <a:t>).</a:t>
            </a:r>
          </a:p>
          <a:p>
            <a:pPr algn="just"/>
            <a:endParaRPr lang="it-IT" sz="4900" b="1" dirty="0">
              <a:latin typeface="Georgia" pitchFamily="18" charset="0"/>
            </a:endParaRPr>
          </a:p>
          <a:p>
            <a:pPr algn="just"/>
            <a:endParaRPr lang="it-IT" sz="4900" dirty="0">
              <a:latin typeface="Georgia" pitchFamily="18" charset="0"/>
            </a:endParaRPr>
          </a:p>
        </p:txBody>
      </p:sp>
      <p:pic>
        <p:nvPicPr>
          <p:cNvPr id="1026" name="Picture 2" descr="img046"/>
          <p:cNvPicPr>
            <a:picLocks noChangeAspect="1" noChangeArrowheads="1"/>
          </p:cNvPicPr>
          <p:nvPr/>
        </p:nvPicPr>
        <p:blipFill>
          <a:blip r:embed="rId2" cstate="print"/>
          <a:srcRect/>
          <a:stretch>
            <a:fillRect/>
          </a:stretch>
        </p:blipFill>
        <p:spPr bwMode="auto">
          <a:xfrm>
            <a:off x="3643306" y="5072074"/>
            <a:ext cx="1403350" cy="1057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3" cstate="print"/>
          <a:srcRect/>
          <a:stretch>
            <a:fillRect/>
          </a:stretch>
        </p:blipFill>
        <p:spPr bwMode="auto">
          <a:xfrm>
            <a:off x="1000100" y="5000636"/>
            <a:ext cx="1435100" cy="2214578"/>
          </a:xfrm>
          <a:prstGeom prst="rect">
            <a:avLst/>
          </a:prstGeom>
          <a:noFill/>
          <a:ln w="9525" algn="in">
            <a:noFill/>
            <a:miter lim="800000"/>
            <a:headEnd/>
            <a:tailEnd/>
          </a:ln>
          <a:effectLst/>
        </p:spPr>
      </p:pic>
      <p:pic>
        <p:nvPicPr>
          <p:cNvPr id="1028" name="Picture 4" descr="img048"/>
          <p:cNvPicPr>
            <a:picLocks noChangeAspect="1" noChangeArrowheads="1"/>
          </p:cNvPicPr>
          <p:nvPr/>
        </p:nvPicPr>
        <p:blipFill>
          <a:blip r:embed="rId4" cstate="print"/>
          <a:srcRect/>
          <a:stretch>
            <a:fillRect/>
          </a:stretch>
        </p:blipFill>
        <p:spPr bwMode="auto">
          <a:xfrm>
            <a:off x="6215074" y="5143512"/>
            <a:ext cx="1836737" cy="1025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30" name="Text Box 6"/>
          <p:cNvSpPr txBox="1">
            <a:spLocks noChangeArrowheads="1"/>
          </p:cNvSpPr>
          <p:nvPr/>
        </p:nvSpPr>
        <p:spPr bwMode="auto">
          <a:xfrm>
            <a:off x="1214414" y="6353175"/>
            <a:ext cx="1042987" cy="5048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rgbClr val="000000"/>
                </a:solidFill>
                <a:effectLst>
                  <a:outerShdw blurRad="38100" dist="38100" dir="2700000" algn="tl">
                    <a:srgbClr val="000000">
                      <a:alpha val="43137"/>
                    </a:srgbClr>
                  </a:outerShdw>
                </a:effectLst>
                <a:latin typeface="Arial Black" pitchFamily="34" charset="0"/>
                <a:cs typeface="Arial" pitchFamily="34" charset="0"/>
              </a:rPr>
              <a:t>LA FEMENAT</a:t>
            </a:r>
            <a:r>
              <a:rPr kumimoji="0" lang="it-IT" sz="1200" b="1" i="0" u="none" strike="noStrike" cap="none" normalizeH="0" baseline="0" dirty="0">
                <a:ln>
                  <a:noFill/>
                </a:ln>
                <a:solidFill>
                  <a:srgbClr val="000000"/>
                </a:solidFill>
                <a:effectLst>
                  <a:outerShdw blurRad="38100" dist="38100" dir="2700000" algn="tl">
                    <a:srgbClr val="000000">
                      <a:alpha val="43137"/>
                    </a:srgbClr>
                  </a:outerShdw>
                </a:effectLst>
                <a:latin typeface="Arial Black"/>
                <a:cs typeface="Arial" pitchFamily="34" charset="0"/>
              </a:rPr>
              <a:t>Ä</a:t>
            </a:r>
            <a:endParaRPr kumimoji="0" lang="it-IT" sz="1800" b="0" i="0" u="none" strike="noStrike" cap="none" normalizeH="0" baseline="0" dirty="0">
              <a:ln>
                <a:noFill/>
              </a:ln>
              <a:solidFill>
                <a:schemeClr val="tx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032" name="Text Box 8"/>
          <p:cNvSpPr txBox="1">
            <a:spLocks noChangeArrowheads="1"/>
          </p:cNvSpPr>
          <p:nvPr/>
        </p:nvSpPr>
        <p:spPr bwMode="auto">
          <a:xfrm>
            <a:off x="3857620" y="6357934"/>
            <a:ext cx="971550" cy="50006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strike="noStrike" cap="none" normalizeH="0" baseline="0" dirty="0">
                <a:ln>
                  <a:noFill/>
                </a:ln>
                <a:solidFill>
                  <a:srgbClr val="000000"/>
                </a:solidFill>
                <a:effectLst>
                  <a:outerShdw blurRad="38100" dist="38100" dir="2700000" algn="tl">
                    <a:srgbClr val="000000">
                      <a:alpha val="43137"/>
                    </a:srgbClr>
                  </a:outerShdw>
                </a:effectLst>
                <a:latin typeface="Arial Black" pitchFamily="34" charset="0"/>
                <a:cs typeface="Arial" pitchFamily="34" charset="0"/>
              </a:rPr>
              <a:t>LAS PIRULES</a:t>
            </a:r>
            <a:endParaRPr kumimoji="0" lang="it-IT" sz="1800" b="0" i="0" strike="noStrike" cap="none" normalizeH="0" baseline="0" dirty="0">
              <a:ln>
                <a:noFill/>
              </a:ln>
              <a:solidFill>
                <a:schemeClr val="tx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033" name="Text Box 9"/>
          <p:cNvSpPr txBox="1">
            <a:spLocks noChangeArrowheads="1"/>
          </p:cNvSpPr>
          <p:nvPr/>
        </p:nvSpPr>
        <p:spPr bwMode="auto">
          <a:xfrm>
            <a:off x="6286512" y="6357958"/>
            <a:ext cx="1800225" cy="2889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a:ln>
                  <a:noFill/>
                </a:ln>
                <a:solidFill>
                  <a:srgbClr val="000000"/>
                </a:solidFill>
                <a:effectLst>
                  <a:outerShdw blurRad="38100" dist="38100" dir="2700000" algn="tl">
                    <a:srgbClr val="000000">
                      <a:alpha val="43137"/>
                    </a:srgbClr>
                  </a:outerShdw>
                </a:effectLst>
                <a:latin typeface="Arial Black" pitchFamily="34" charset="0"/>
                <a:cs typeface="Arial" pitchFamily="34" charset="0"/>
              </a:rPr>
              <a:t>IL LANCIO DAS PIRULES</a:t>
            </a:r>
            <a:endParaRPr kumimoji="0" lang="it-IT" sz="1800" b="0" i="0" u="none" strike="noStrike" cap="none" normalizeH="0" baseline="0" dirty="0">
              <a:ln>
                <a:noFill/>
              </a:ln>
              <a:solidFill>
                <a:schemeClr val="tx1"/>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571480"/>
            <a:ext cx="8229600" cy="5643602"/>
          </a:xfrm>
        </p:spPr>
        <p:txBody>
          <a:bodyPr>
            <a:normAutofit/>
          </a:bodyPr>
          <a:lstStyle/>
          <a:p>
            <a:pPr algn="just">
              <a:lnSpc>
                <a:spcPct val="150000"/>
              </a:lnSpc>
              <a:buFont typeface="Wingdings" pitchFamily="2" charset="2"/>
              <a:buChar char="ü"/>
            </a:pPr>
            <a:r>
              <a:rPr lang="it-IT" sz="1600" b="1" dirty="0">
                <a:latin typeface="Georgia" pitchFamily="18" charset="0"/>
              </a:rPr>
              <a:t>Notevole influenza hanno avuto i </a:t>
            </a:r>
            <a:r>
              <a:rPr lang="it-IT" sz="1600" b="1" dirty="0" err="1">
                <a:latin typeface="Georgia" pitchFamily="18" charset="0"/>
              </a:rPr>
              <a:t>Cramars</a:t>
            </a:r>
            <a:r>
              <a:rPr lang="it-IT" sz="1600" b="1" dirty="0">
                <a:latin typeface="Georgia" pitchFamily="18" charset="0"/>
              </a:rPr>
              <a:t> (</a:t>
            </a:r>
            <a:r>
              <a:rPr lang="it-IT" sz="1600" b="1" dirty="0" err="1">
                <a:latin typeface="Georgia" pitchFamily="18" charset="0"/>
              </a:rPr>
              <a:t>Cràmar</a:t>
            </a:r>
            <a:r>
              <a:rPr lang="it-IT" sz="1600" b="1" dirty="0">
                <a:latin typeface="Georgia" pitchFamily="18" charset="0"/>
              </a:rPr>
              <a:t>  dall’ antico tedesco </a:t>
            </a:r>
            <a:r>
              <a:rPr lang="it-IT" sz="1600" b="1" dirty="0" err="1">
                <a:latin typeface="Georgia" pitchFamily="18" charset="0"/>
              </a:rPr>
              <a:t>Krameare</a:t>
            </a:r>
            <a:r>
              <a:rPr lang="it-IT" sz="1600" b="1" dirty="0">
                <a:latin typeface="Georgia" pitchFamily="18" charset="0"/>
              </a:rPr>
              <a:t> = merciaio), uomini che in lunghi secoli di migrazioni, valicando i  monti da venditori ambulanti (dal tedesco </a:t>
            </a:r>
            <a:r>
              <a:rPr lang="it-IT" sz="1600" b="1" dirty="0" err="1">
                <a:latin typeface="Georgia" pitchFamily="18" charset="0"/>
              </a:rPr>
              <a:t>Kram</a:t>
            </a:r>
            <a:r>
              <a:rPr lang="it-IT" sz="1600" b="1" dirty="0">
                <a:latin typeface="Georgia" pitchFamily="18" charset="0"/>
              </a:rPr>
              <a:t> = merce) hanno sostenuto la famiglia, costruito la casa , trovato il benessere e a volte anche la morte. Hanno cercato un’ efficace  rimedio alle scarse risorse del suolo </a:t>
            </a:r>
            <a:r>
              <a:rPr lang="it-IT" sz="1600" b="1" dirty="0" err="1">
                <a:latin typeface="Georgia" pitchFamily="18" charset="0"/>
              </a:rPr>
              <a:t>carnico</a:t>
            </a:r>
            <a:r>
              <a:rPr lang="it-IT" sz="1600" b="1" dirty="0">
                <a:latin typeface="Georgia" pitchFamily="18" charset="0"/>
              </a:rPr>
              <a:t>, con intraprendenza e sacrificio, scrivendo così una pagina straordinaria della storia del popolo </a:t>
            </a:r>
            <a:r>
              <a:rPr lang="it-IT" sz="1600" b="1" dirty="0" err="1">
                <a:latin typeface="Georgia" pitchFamily="18" charset="0"/>
              </a:rPr>
              <a:t>carnico</a:t>
            </a:r>
            <a:r>
              <a:rPr lang="it-IT" sz="1600" b="1" dirty="0">
                <a:latin typeface="Georgia" pitchFamily="18" charset="0"/>
              </a:rPr>
              <a:t>.</a:t>
            </a:r>
            <a:endParaRPr lang="it-IT" sz="1600" dirty="0">
              <a:latin typeface="Georgia" pitchFamily="18" charset="0"/>
            </a:endParaRPr>
          </a:p>
          <a:p>
            <a:pPr algn="just">
              <a:lnSpc>
                <a:spcPct val="150000"/>
              </a:lnSpc>
              <a:buFont typeface="Wingdings" pitchFamily="2" charset="2"/>
              <a:buChar char="ü"/>
            </a:pPr>
            <a:r>
              <a:rPr lang="it-IT" sz="1600" b="1" dirty="0">
                <a:latin typeface="Georgia" pitchFamily="18" charset="0"/>
              </a:rPr>
              <a:t>“</a:t>
            </a:r>
            <a:r>
              <a:rPr lang="it-IT" sz="1600" b="1" i="1" dirty="0">
                <a:latin typeface="Georgia" pitchFamily="18" charset="0"/>
              </a:rPr>
              <a:t>i </a:t>
            </a:r>
            <a:r>
              <a:rPr lang="it-IT" sz="1600" b="1" i="1" dirty="0" err="1">
                <a:latin typeface="Georgia" pitchFamily="18" charset="0"/>
              </a:rPr>
              <a:t>carnici</a:t>
            </a:r>
            <a:r>
              <a:rPr lang="it-IT" sz="1600" b="1" i="1" dirty="0">
                <a:latin typeface="Georgia" pitchFamily="18" charset="0"/>
              </a:rPr>
              <a:t> disponendo  di poca terra coltivabile, debbono andar per il mondo” ( </a:t>
            </a:r>
            <a:r>
              <a:rPr lang="it-IT" sz="1600" b="1" dirty="0">
                <a:latin typeface="Georgia" pitchFamily="18" charset="0"/>
              </a:rPr>
              <a:t>Girolamo di Porcia, 1560).</a:t>
            </a:r>
            <a:endParaRPr lang="it-IT" sz="1600" dirty="0">
              <a:latin typeface="Georgia" pitchFamily="18" charset="0"/>
            </a:endParaRPr>
          </a:p>
          <a:p>
            <a:pPr algn="just">
              <a:lnSpc>
                <a:spcPct val="150000"/>
              </a:lnSpc>
              <a:buFont typeface="Wingdings" pitchFamily="2" charset="2"/>
              <a:buChar char="ü"/>
            </a:pPr>
            <a:r>
              <a:rPr lang="it-IT" sz="1600" b="1" dirty="0">
                <a:latin typeface="Georgia" pitchFamily="18" charset="0"/>
              </a:rPr>
              <a:t>Si spostavano nelle zone di confine come  Germania, Austria, Boemia, Moravia, Slesia  e Slovacchia; questo ha portato, qui a </a:t>
            </a:r>
            <a:r>
              <a:rPr lang="it-IT" sz="1600" b="1" dirty="0" err="1">
                <a:latin typeface="Georgia" pitchFamily="18" charset="0"/>
              </a:rPr>
              <a:t>Paularo</a:t>
            </a:r>
            <a:r>
              <a:rPr lang="it-IT" sz="1600" b="1" dirty="0">
                <a:latin typeface="Georgia" pitchFamily="18" charset="0"/>
              </a:rPr>
              <a:t>, una parlata particolare, con l’ inserimento di termini importati da questi Paesi (</a:t>
            </a:r>
            <a:r>
              <a:rPr lang="it-IT" sz="1600" b="1" dirty="0" err="1">
                <a:latin typeface="Georgia" pitchFamily="18" charset="0"/>
              </a:rPr>
              <a:t>cartufule</a:t>
            </a:r>
            <a:r>
              <a:rPr lang="it-IT" sz="1600" b="1" dirty="0">
                <a:latin typeface="Georgia" pitchFamily="18" charset="0"/>
              </a:rPr>
              <a:t> dal tedesco </a:t>
            </a:r>
            <a:r>
              <a:rPr lang="it-IT" sz="1600" b="1" dirty="0" err="1">
                <a:latin typeface="Georgia" pitchFamily="18" charset="0"/>
              </a:rPr>
              <a:t>Kartoffel=</a:t>
            </a:r>
            <a:r>
              <a:rPr lang="it-IT" sz="1600" b="1" dirty="0">
                <a:latin typeface="Georgia" pitchFamily="18" charset="0"/>
              </a:rPr>
              <a:t> patata; clip, tiepido; sloveno </a:t>
            </a:r>
            <a:r>
              <a:rPr lang="it-IT" sz="1600" b="1" dirty="0" err="1">
                <a:latin typeface="Georgia" pitchFamily="18" charset="0"/>
              </a:rPr>
              <a:t>hlip</a:t>
            </a:r>
            <a:r>
              <a:rPr lang="it-IT" sz="1600" b="1" dirty="0">
                <a:latin typeface="Georgia" pitchFamily="18" charset="0"/>
              </a:rPr>
              <a:t>, fiato).</a:t>
            </a:r>
            <a:endParaRPr lang="it-IT" sz="1600" dirty="0">
              <a:latin typeface="Georgia" pitchFamily="18" charset="0"/>
            </a:endParaRPr>
          </a:p>
          <a:p>
            <a:pPr>
              <a:buFont typeface="Wingdings" pitchFamily="2" charset="2"/>
              <a:buChar char="ü"/>
            </a:pPr>
            <a:endParaRPr lang="it-IT" sz="2800"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214290"/>
            <a:ext cx="8358246" cy="6357982"/>
          </a:xfrm>
        </p:spPr>
        <p:txBody>
          <a:bodyPr>
            <a:noAutofit/>
          </a:bodyPr>
          <a:lstStyle/>
          <a:p>
            <a:pPr algn="ctr">
              <a:buNone/>
            </a:pPr>
            <a:r>
              <a:rPr lang="it-IT" sz="2000" b="1" i="1" dirty="0">
                <a:solidFill>
                  <a:srgbClr val="FF0000"/>
                </a:solidFill>
                <a:effectLst>
                  <a:outerShdw blurRad="38100" dist="38100" dir="2700000" algn="tl">
                    <a:srgbClr val="000000">
                      <a:alpha val="43137"/>
                    </a:srgbClr>
                  </a:outerShdw>
                </a:effectLst>
                <a:latin typeface="Arial Black" pitchFamily="34" charset="0"/>
              </a:rPr>
              <a:t>OBIETTIVO GENERALE</a:t>
            </a:r>
            <a:endParaRPr lang="it-IT" sz="2000" dirty="0">
              <a:solidFill>
                <a:srgbClr val="FF0000"/>
              </a:solidFill>
              <a:effectLst>
                <a:outerShdw blurRad="38100" dist="38100" dir="2700000" algn="tl">
                  <a:srgbClr val="000000">
                    <a:alpha val="43137"/>
                  </a:srgbClr>
                </a:outerShdw>
              </a:effectLst>
              <a:latin typeface="Arial Black" pitchFamily="34" charset="0"/>
            </a:endParaRPr>
          </a:p>
          <a:p>
            <a:pPr algn="just">
              <a:buFont typeface="Wingdings" pitchFamily="2" charset="2"/>
              <a:buChar char="ü"/>
            </a:pPr>
            <a:r>
              <a:rPr lang="it-IT" sz="1600" b="1" dirty="0">
                <a:latin typeface="Georgia" pitchFamily="18" charset="0"/>
              </a:rPr>
              <a:t>Conoscere e approfondire la lingua e la cultura friulana con particolare riferimento al nostro territorio.</a:t>
            </a:r>
            <a:endParaRPr lang="it-IT" sz="1600" dirty="0">
              <a:latin typeface="Georgia" pitchFamily="18" charset="0"/>
            </a:endParaRPr>
          </a:p>
          <a:p>
            <a:pPr marL="269875" indent="-269875" algn="ctr">
              <a:buFont typeface="Wingdings" pitchFamily="2" charset="2"/>
              <a:buChar char="ü"/>
            </a:pPr>
            <a:r>
              <a:rPr lang="it-IT" sz="1600" b="1" dirty="0">
                <a:latin typeface="Georgia" pitchFamily="18" charset="0"/>
              </a:rPr>
              <a:t>La </a:t>
            </a:r>
            <a:r>
              <a:rPr lang="it-IT" sz="1600" b="1" i="1" dirty="0">
                <a:solidFill>
                  <a:srgbClr val="FF0000"/>
                </a:solidFill>
                <a:latin typeface="Georgia" pitchFamily="18" charset="0"/>
              </a:rPr>
              <a:t>finalità </a:t>
            </a:r>
            <a:r>
              <a:rPr lang="it-IT" sz="1600" b="1" dirty="0">
                <a:latin typeface="Georgia" pitchFamily="18" charset="0"/>
              </a:rPr>
              <a:t>dell’ insegnamento della lingua e cultura friulana nella nostra scuola è quella di offrire ai bambini che hanno aderito al progetto (50 su 51) l ‘opportunità di valorizzare la lingua e la cultura della nostra regione, senza trascurare la parlata e cultura locale, molto sentita e viva nel cuore delle famiglie non solo di </a:t>
            </a:r>
            <a:r>
              <a:rPr lang="it-IT" sz="1600" b="1" dirty="0" err="1">
                <a:latin typeface="Georgia" pitchFamily="18" charset="0"/>
              </a:rPr>
              <a:t>Paularo</a:t>
            </a:r>
            <a:r>
              <a:rPr lang="it-IT" sz="1600" b="1" dirty="0">
                <a:latin typeface="Georgia" pitchFamily="18" charset="0"/>
              </a:rPr>
              <a:t>, ma di tutte le frazioni del territorio e di conoscere in maniera approfondita le parole che tendono a scomparire. </a:t>
            </a:r>
          </a:p>
          <a:p>
            <a:pPr algn="ctr">
              <a:buNone/>
            </a:pPr>
            <a:r>
              <a:rPr lang="it-IT" sz="2000" b="1" i="1" dirty="0">
                <a:solidFill>
                  <a:srgbClr val="FF0000"/>
                </a:solidFill>
                <a:effectLst>
                  <a:outerShdw blurRad="38100" dist="38100" dir="2700000" algn="tl">
                    <a:srgbClr val="000000">
                      <a:alpha val="43137"/>
                    </a:srgbClr>
                  </a:outerShdw>
                </a:effectLst>
                <a:latin typeface="Arial Black" pitchFamily="34" charset="0"/>
              </a:rPr>
              <a:t>OBIETTIVI PER LO SVILUPPO DELLA COMPETENZA</a:t>
            </a:r>
          </a:p>
          <a:p>
            <a:pPr algn="ctr">
              <a:buNone/>
            </a:pPr>
            <a:r>
              <a:rPr lang="it-IT" sz="2000" b="1" i="1" dirty="0">
                <a:solidFill>
                  <a:srgbClr val="FF0000"/>
                </a:solidFill>
                <a:effectLst>
                  <a:outerShdw blurRad="38100" dist="38100" dir="2700000" algn="tl">
                    <a:srgbClr val="000000">
                      <a:alpha val="43137"/>
                    </a:srgbClr>
                  </a:outerShdw>
                </a:effectLst>
                <a:latin typeface="Arial Black" pitchFamily="34" charset="0"/>
              </a:rPr>
              <a:t> PER I BAMBINI </a:t>
            </a:r>
            <a:r>
              <a:rPr lang="it-IT" sz="2000" b="1" i="1" dirty="0" err="1">
                <a:solidFill>
                  <a:srgbClr val="FF0000"/>
                </a:solidFill>
                <a:effectLst>
                  <a:outerShdw blurRad="38100" dist="38100" dir="2700000" algn="tl">
                    <a:srgbClr val="000000">
                      <a:alpha val="43137"/>
                    </a:srgbClr>
                  </a:outerShdw>
                </a:effectLst>
                <a:latin typeface="Arial Black" pitchFamily="34" charset="0"/>
              </a:rPr>
              <a:t>DI</a:t>
            </a:r>
            <a:r>
              <a:rPr lang="it-IT" sz="2000" b="1" i="1" dirty="0">
                <a:solidFill>
                  <a:srgbClr val="FF0000"/>
                </a:solidFill>
                <a:effectLst>
                  <a:outerShdw blurRad="38100" dist="38100" dir="2700000" algn="tl">
                    <a:srgbClr val="000000">
                      <a:alpha val="43137"/>
                    </a:srgbClr>
                  </a:outerShdw>
                </a:effectLst>
                <a:latin typeface="Arial Black" pitchFamily="34" charset="0"/>
              </a:rPr>
              <a:t> 3 ANNI</a:t>
            </a:r>
            <a:endParaRPr lang="it-IT" sz="2000" i="1" dirty="0">
              <a:solidFill>
                <a:srgbClr val="FF0000"/>
              </a:solidFill>
              <a:effectLst>
                <a:outerShdw blurRad="38100" dist="38100" dir="2700000" algn="tl">
                  <a:srgbClr val="000000">
                    <a:alpha val="43137"/>
                  </a:srgbClr>
                </a:outerShdw>
              </a:effectLst>
              <a:latin typeface="Arial Black" pitchFamily="34" charset="0"/>
            </a:endParaRPr>
          </a:p>
          <a:p>
            <a:pPr>
              <a:buFont typeface="Wingdings" pitchFamily="2" charset="2"/>
              <a:buChar char="ü"/>
            </a:pPr>
            <a:r>
              <a:rPr lang="it-IT" sz="1600" dirty="0">
                <a:latin typeface="Georgia" pitchFamily="18" charset="0"/>
              </a:rPr>
              <a:t> </a:t>
            </a:r>
            <a:r>
              <a:rPr lang="it-IT" sz="1600" b="1" dirty="0">
                <a:latin typeface="Georgia" pitchFamily="18" charset="0"/>
              </a:rPr>
              <a:t>Suscitare nei bambini un atteggiamento positivo di ascolto e scoperta della lingua e cultura friulana;</a:t>
            </a:r>
            <a:endParaRPr lang="it-IT" sz="1600" dirty="0">
              <a:latin typeface="Georgia" pitchFamily="18" charset="0"/>
            </a:endParaRPr>
          </a:p>
          <a:p>
            <a:pPr>
              <a:buFont typeface="Wingdings" pitchFamily="2" charset="2"/>
              <a:buChar char="ü"/>
            </a:pPr>
            <a:r>
              <a:rPr lang="it-IT" sz="1600" dirty="0">
                <a:latin typeface="Georgia" pitchFamily="18" charset="0"/>
              </a:rPr>
              <a:t> </a:t>
            </a:r>
            <a:r>
              <a:rPr lang="it-IT" sz="1600" b="1" dirty="0">
                <a:latin typeface="Georgia" pitchFamily="18" charset="0"/>
              </a:rPr>
              <a:t>Conoscere i canti della nostra vallata </a:t>
            </a:r>
            <a:endParaRPr lang="it-IT" sz="1200" dirty="0">
              <a:latin typeface="Georgia" pitchFamily="18" charset="0"/>
            </a:endParaRPr>
          </a:p>
          <a:p>
            <a:pPr>
              <a:buNone/>
            </a:pPr>
            <a:r>
              <a:rPr lang="it-IT" sz="1200" b="1" dirty="0">
                <a:latin typeface="Georgia" pitchFamily="18" charset="0"/>
              </a:rPr>
              <a:t> </a:t>
            </a:r>
            <a:endParaRPr lang="it-IT" sz="900" dirty="0">
              <a:latin typeface="Georgia" pitchFamily="18" charset="0"/>
            </a:endParaRPr>
          </a:p>
          <a:p>
            <a:pPr algn="ctr">
              <a:buNone/>
            </a:pPr>
            <a:r>
              <a:rPr lang="it-IT" sz="2000" b="1" i="1" dirty="0">
                <a:solidFill>
                  <a:srgbClr val="FF0000"/>
                </a:solidFill>
                <a:effectLst>
                  <a:outerShdw blurRad="38100" dist="38100" dir="2700000" algn="tl">
                    <a:srgbClr val="000000">
                      <a:alpha val="43137"/>
                    </a:srgbClr>
                  </a:outerShdw>
                </a:effectLst>
                <a:latin typeface="Arial Black" pitchFamily="34" charset="0"/>
              </a:rPr>
              <a:t>OBIETTIVI PER LO SVILUPPO DELLA COMPETENZA</a:t>
            </a:r>
          </a:p>
          <a:p>
            <a:pPr algn="ctr">
              <a:buNone/>
            </a:pPr>
            <a:r>
              <a:rPr lang="it-IT" sz="2000" b="1" i="1" dirty="0">
                <a:solidFill>
                  <a:srgbClr val="FF0000"/>
                </a:solidFill>
                <a:effectLst>
                  <a:outerShdw blurRad="38100" dist="38100" dir="2700000" algn="tl">
                    <a:srgbClr val="000000">
                      <a:alpha val="43137"/>
                    </a:srgbClr>
                  </a:outerShdw>
                </a:effectLst>
                <a:latin typeface="Arial Black" pitchFamily="34" charset="0"/>
              </a:rPr>
              <a:t> PER I BAMBINI </a:t>
            </a:r>
            <a:r>
              <a:rPr lang="it-IT" sz="2000" b="1" i="1" dirty="0" err="1">
                <a:solidFill>
                  <a:srgbClr val="FF0000"/>
                </a:solidFill>
                <a:effectLst>
                  <a:outerShdw blurRad="38100" dist="38100" dir="2700000" algn="tl">
                    <a:srgbClr val="000000">
                      <a:alpha val="43137"/>
                    </a:srgbClr>
                  </a:outerShdw>
                </a:effectLst>
                <a:latin typeface="Arial Black" pitchFamily="34" charset="0"/>
              </a:rPr>
              <a:t>DI</a:t>
            </a:r>
            <a:r>
              <a:rPr lang="it-IT" sz="2000" b="1" i="1" dirty="0">
                <a:solidFill>
                  <a:srgbClr val="FF0000"/>
                </a:solidFill>
                <a:effectLst>
                  <a:outerShdw blurRad="38100" dist="38100" dir="2700000" algn="tl">
                    <a:srgbClr val="000000">
                      <a:alpha val="43137"/>
                    </a:srgbClr>
                  </a:outerShdw>
                </a:effectLst>
                <a:latin typeface="Arial Black" pitchFamily="34" charset="0"/>
              </a:rPr>
              <a:t> 4 e 5 ANNI</a:t>
            </a:r>
            <a:endParaRPr lang="it-IT" sz="2000" i="1" dirty="0">
              <a:solidFill>
                <a:srgbClr val="FF0000"/>
              </a:solidFill>
              <a:effectLst>
                <a:outerShdw blurRad="38100" dist="38100" dir="2700000" algn="tl">
                  <a:srgbClr val="000000">
                    <a:alpha val="43137"/>
                  </a:srgbClr>
                </a:outerShdw>
              </a:effectLst>
              <a:latin typeface="Arial Black" pitchFamily="34" charset="0"/>
            </a:endParaRPr>
          </a:p>
          <a:p>
            <a:pPr>
              <a:buFont typeface="Wingdings" pitchFamily="2" charset="2"/>
              <a:buChar char="ü"/>
            </a:pPr>
            <a:r>
              <a:rPr lang="it-IT" sz="1600" dirty="0">
                <a:latin typeface="Georgia" pitchFamily="18" charset="0"/>
              </a:rPr>
              <a:t> </a:t>
            </a:r>
            <a:r>
              <a:rPr lang="it-IT" sz="1600" b="1" dirty="0">
                <a:latin typeface="Georgia" pitchFamily="18" charset="0"/>
              </a:rPr>
              <a:t>Acquisire familiarità con alcune caratteristiche fonetiche della lingua friulana;</a:t>
            </a:r>
            <a:endParaRPr lang="it-IT" sz="1600" dirty="0">
              <a:latin typeface="Georgia" pitchFamily="18" charset="0"/>
            </a:endParaRPr>
          </a:p>
          <a:p>
            <a:pPr>
              <a:buFont typeface="Wingdings" pitchFamily="2" charset="2"/>
              <a:buChar char="ü"/>
            </a:pPr>
            <a:r>
              <a:rPr lang="it-IT" sz="1600" b="1" dirty="0">
                <a:latin typeface="Georgia" pitchFamily="18" charset="0"/>
              </a:rPr>
              <a:t>Conoscere e valorizzare il territorio di appartenenza nelle sue modalità di espressione.</a:t>
            </a:r>
          </a:p>
          <a:p>
            <a:pPr>
              <a:buFont typeface="Wingdings" pitchFamily="2" charset="2"/>
              <a:buChar char="ü"/>
            </a:pPr>
            <a:r>
              <a:rPr lang="it-IT" sz="1600" b="1" dirty="0">
                <a:latin typeface="Georgia" pitchFamily="18" charset="0"/>
              </a:rPr>
              <a:t>Conoscere i canti di un tempo tipici del nostro territorio</a:t>
            </a:r>
            <a:endParaRPr lang="it-IT" sz="1600" dirty="0"/>
          </a:p>
          <a:p>
            <a:pPr marL="269875" indent="-269875" algn="ctr">
              <a:buFont typeface="Wingdings" pitchFamily="2" charset="2"/>
              <a:buChar char="ü"/>
            </a:pPr>
            <a:endParaRPr lang="it-IT" sz="1600" dirty="0">
              <a:effectLst>
                <a:outerShdw blurRad="38100" dist="38100" dir="2700000" algn="tl">
                  <a:srgbClr val="000000">
                    <a:alpha val="43137"/>
                  </a:srgbClr>
                </a:outerShdw>
              </a:effectLst>
              <a:latin typeface="Georgia" pitchFamily="18"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571472" y="428604"/>
            <a:ext cx="7515220" cy="5214974"/>
          </a:xfrm>
          <a:ln>
            <a:noFill/>
          </a:ln>
        </p:spPr>
        <p:txBody>
          <a:bodyPr>
            <a:noAutofit/>
          </a:bodyPr>
          <a:lstStyle/>
          <a:p>
            <a:pPr algn="ctr">
              <a:buNone/>
            </a:pPr>
            <a:endParaRPr lang="it-IT" sz="4000" b="1" dirty="0">
              <a:solidFill>
                <a:schemeClr val="accent1">
                  <a:lumMod val="75000"/>
                </a:schemeClr>
              </a:solidFill>
              <a:latin typeface="Arial Black" pitchFamily="34" charset="0"/>
            </a:endParaRPr>
          </a:p>
          <a:p>
            <a:pPr algn="ctr">
              <a:buNone/>
            </a:pPr>
            <a:r>
              <a:rPr lang="it-IT" sz="4000" b="1" dirty="0">
                <a:latin typeface="Arial Black" pitchFamily="34" charset="0"/>
              </a:rPr>
              <a:t>Progetto in</a:t>
            </a:r>
            <a:br>
              <a:rPr lang="it-IT" sz="4000" b="1" dirty="0">
                <a:latin typeface="Arial Black" pitchFamily="34" charset="0"/>
              </a:rPr>
            </a:br>
            <a:r>
              <a:rPr lang="it-IT" sz="4000" b="1" dirty="0">
                <a:latin typeface="Arial Black" pitchFamily="34" charset="0"/>
              </a:rPr>
              <a:t>lingua Friulana/Italiano:</a:t>
            </a:r>
          </a:p>
          <a:p>
            <a:pPr algn="ctr">
              <a:buNone/>
            </a:pPr>
            <a:r>
              <a:rPr lang="it-IT" sz="4800" b="1" dirty="0">
                <a:solidFill>
                  <a:srgbClr val="FF0000"/>
                </a:solidFill>
                <a:latin typeface="Algerian" pitchFamily="82" charset="0"/>
                <a:cs typeface="Times New Roman"/>
              </a:rPr>
              <a:t> </a:t>
            </a:r>
            <a:r>
              <a:rPr lang="it-IT" sz="4800" i="1" dirty="0">
                <a:solidFill>
                  <a:srgbClr val="FF0000"/>
                </a:solidFill>
                <a:latin typeface="Algerian" pitchFamily="82" charset="0"/>
                <a:ea typeface="Calibri" pitchFamily="34" charset="0"/>
                <a:cs typeface="Times New Roman" pitchFamily="18" charset="0"/>
              </a:rPr>
              <a:t>CJANTÍN INSIEMÄ</a:t>
            </a:r>
            <a:endParaRPr lang="it-IT" sz="4800" dirty="0">
              <a:solidFill>
                <a:srgbClr val="FF0000"/>
              </a:solidFill>
              <a:latin typeface="Algerian" pitchFamily="82" charset="0"/>
              <a:cs typeface="Times New Roman"/>
            </a:endParaRPr>
          </a:p>
          <a:p>
            <a:pPr algn="ctr">
              <a:buNone/>
            </a:pPr>
            <a:r>
              <a:rPr lang="it-IT" sz="4000" dirty="0">
                <a:latin typeface="Arial Black"/>
              </a:rPr>
              <a:t>ANNO SCOLASTICO </a:t>
            </a:r>
          </a:p>
          <a:p>
            <a:pPr algn="ctr">
              <a:buNone/>
            </a:pPr>
            <a:r>
              <a:rPr lang="it-IT" sz="4000" b="1" dirty="0">
                <a:latin typeface="Arial Black"/>
              </a:rPr>
              <a:t>2016/2017</a:t>
            </a:r>
          </a:p>
          <a:p>
            <a:pPr algn="ctr">
              <a:buNone/>
            </a:pPr>
            <a:endParaRPr lang="it-IT" sz="4000" b="1" dirty="0">
              <a:solidFill>
                <a:schemeClr val="accent1">
                  <a:lumMod val="75000"/>
                </a:schemeClr>
              </a:solidFill>
              <a:latin typeface="Arial Black"/>
            </a:endParaRPr>
          </a:p>
          <a:p>
            <a:pPr algn="ctr">
              <a:buNone/>
            </a:pPr>
            <a:endParaRPr lang="it-IT" sz="4000" b="1" dirty="0">
              <a:solidFill>
                <a:schemeClr val="accent1">
                  <a:lumMod val="75000"/>
                </a:schemeClr>
              </a:solidFill>
              <a:latin typeface="Arial Black"/>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5719"/>
          </a:xfrm>
        </p:spPr>
        <p:txBody>
          <a:bodyPr>
            <a:normAutofit fontScale="90000"/>
          </a:bodyPr>
          <a:lstStyle/>
          <a:p>
            <a:pPr marL="269875" indent="-269875"/>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sz="1200" b="1" dirty="0">
                <a:latin typeface="Georgia" pitchFamily="18" charset="0"/>
              </a:rPr>
            </a:br>
            <a:br>
              <a:rPr lang="it-IT" b="1" dirty="0">
                <a:latin typeface="Georgia" pitchFamily="18" charset="0"/>
              </a:rPr>
            </a:br>
            <a:r>
              <a:rPr lang="it-IT" b="1" dirty="0">
                <a:latin typeface="Georgia" pitchFamily="18" charset="0"/>
              </a:rPr>
              <a:t> </a:t>
            </a:r>
            <a:br>
              <a:rPr lang="it-IT" dirty="0">
                <a:latin typeface="Arial Black"/>
                <a:cs typeface="Times New Roman"/>
              </a:rPr>
            </a:br>
            <a:endParaRPr lang="it-IT" dirty="0"/>
          </a:p>
        </p:txBody>
      </p:sp>
      <p:sp>
        <p:nvSpPr>
          <p:cNvPr id="20481" name="Rectangle 1"/>
          <p:cNvSpPr>
            <a:spLocks noChangeArrowheads="1"/>
          </p:cNvSpPr>
          <p:nvPr/>
        </p:nvSpPr>
        <p:spPr bwMode="auto">
          <a:xfrm>
            <a:off x="0" y="0"/>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1" u="none" strike="noStrike" cap="none" normalizeH="0" baseline="0" dirty="0">
              <a:ln>
                <a:noFill/>
              </a:ln>
              <a:solidFill>
                <a:schemeClr val="tx1"/>
              </a:solidFill>
              <a:effectLst/>
              <a:latin typeface="Centaur"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1" u="none" strike="noStrike" cap="none" normalizeH="0" baseline="0" dirty="0">
                <a:ln>
                  <a:noFill/>
                </a:ln>
                <a:solidFill>
                  <a:schemeClr val="tx1"/>
                </a:solidFill>
                <a:effectLst/>
                <a:latin typeface="Centaur" pitchFamily="18" charset="0"/>
                <a:ea typeface="Calibri" pitchFamily="34" charset="0"/>
                <a:cs typeface="Times New Roman" pitchFamily="18" charset="0"/>
              </a:rPr>
              <a:t>Il tema che vi presentiamo ,svolto </a:t>
            </a:r>
            <a:r>
              <a:rPr lang="it-IT" sz="2000" b="1" i="1" dirty="0">
                <a:latin typeface="Centaur" pitchFamily="18" charset="0"/>
                <a:ea typeface="Calibri" pitchFamily="34" charset="0"/>
                <a:cs typeface="Times New Roman" pitchFamily="18" charset="0"/>
              </a:rPr>
              <a:t>nell’anno </a:t>
            </a:r>
            <a:r>
              <a:rPr kumimoji="0" lang="it-IT" sz="2000" b="1" i="1" u="none" strike="noStrike" cap="none" normalizeH="0" baseline="0" dirty="0">
                <a:ln>
                  <a:noFill/>
                </a:ln>
                <a:solidFill>
                  <a:schemeClr val="tx1"/>
                </a:solidFill>
                <a:effectLst/>
                <a:latin typeface="Centaur" pitchFamily="18" charset="0"/>
                <a:ea typeface="Calibri" pitchFamily="34" charset="0"/>
                <a:cs typeface="Times New Roman" pitchFamily="18" charset="0"/>
              </a:rPr>
              <a:t>scolastico 2016/2017 è</a:t>
            </a:r>
            <a:r>
              <a:rPr kumimoji="0" lang="it-IT" sz="2000" b="1" i="1" u="none" strike="noStrike" cap="none" normalizeH="0" dirty="0">
                <a:ln>
                  <a:noFill/>
                </a:ln>
                <a:solidFill>
                  <a:schemeClr val="tx1"/>
                </a:solidFill>
                <a:effectLst/>
                <a:latin typeface="Centaur"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1" u="none" strike="noStrike" cap="none" normalizeH="0" dirty="0">
                <a:ln>
                  <a:noFill/>
                </a:ln>
                <a:solidFill>
                  <a:srgbClr val="FF0000"/>
                </a:solidFill>
                <a:effectLst/>
                <a:latin typeface="Centaur" pitchFamily="18" charset="0"/>
                <a:ea typeface="Calibri" pitchFamily="34" charset="0"/>
                <a:cs typeface="Times New Roman" pitchFamily="18" charset="0"/>
              </a:rPr>
              <a:t>“</a:t>
            </a:r>
            <a:r>
              <a:rPr lang="it-IT" sz="2000" b="1" i="1" dirty="0">
                <a:solidFill>
                  <a:srgbClr val="FF0000"/>
                </a:solidFill>
                <a:latin typeface="Centaur" pitchFamily="18" charset="0"/>
                <a:ea typeface="Calibri" pitchFamily="34" charset="0"/>
                <a:cs typeface="Times New Roman" pitchFamily="18" charset="0"/>
              </a:rPr>
              <a:t>C</a:t>
            </a:r>
            <a:r>
              <a:rPr kumimoji="0" lang="it-IT" sz="2000" b="1" i="1" u="none" strike="noStrike" cap="none" normalizeH="0" baseline="0" dirty="0">
                <a:ln>
                  <a:noFill/>
                </a:ln>
                <a:solidFill>
                  <a:srgbClr val="FF0000"/>
                </a:solidFill>
                <a:effectLst/>
                <a:latin typeface="Centaur" pitchFamily="18" charset="0"/>
                <a:ea typeface="Calibri" pitchFamily="34" charset="0"/>
                <a:cs typeface="Times New Roman" pitchFamily="18" charset="0"/>
              </a:rPr>
              <a:t>JANTÍN INSIEM</a:t>
            </a:r>
            <a:r>
              <a:rPr kumimoji="0" lang="it-IT" sz="2000" b="1" i="1" u="none" strike="noStrike" cap="none" normalizeH="0" baseline="0" dirty="0">
                <a:ln>
                  <a:noFill/>
                </a:ln>
                <a:solidFill>
                  <a:srgbClr val="FF0000"/>
                </a:solidFill>
                <a:effectLst/>
                <a:latin typeface="Times New Roman"/>
                <a:ea typeface="Calibri" pitchFamily="34" charset="0"/>
                <a:cs typeface="Times New Roman"/>
              </a:rPr>
              <a:t>Ä</a:t>
            </a:r>
            <a:r>
              <a:rPr kumimoji="0" lang="it-IT" sz="2000" b="1" i="1" u="none" strike="noStrike" cap="none" normalizeH="0" baseline="0" dirty="0">
                <a:ln>
                  <a:noFill/>
                </a:ln>
                <a:solidFill>
                  <a:srgbClr val="FF0000"/>
                </a:solidFill>
                <a:effectLst/>
                <a:latin typeface="Centaur"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i="1" u="none" strike="noStrike" cap="none" normalizeH="0" baseline="0" dirty="0">
                <a:ln>
                  <a:noFill/>
                </a:ln>
                <a:solidFill>
                  <a:schemeClr val="tx1"/>
                </a:solidFill>
                <a:effectLst/>
                <a:latin typeface="Centaur" pitchFamily="18" charset="0"/>
                <a:ea typeface="Calibri" pitchFamily="34" charset="0"/>
                <a:cs typeface="Times New Roman" pitchFamily="18" charset="0"/>
              </a:rPr>
              <a:t>La scelta di trattare questo  tema, è stata dettata dal coinvolgimento attivo e spontaneo da parte dei bambini durante l’ascolto di canti </a:t>
            </a:r>
            <a:r>
              <a:rPr lang="it-IT" sz="2400" i="1" dirty="0">
                <a:latin typeface="Centaur" pitchFamily="18" charset="0"/>
                <a:ea typeface="Calibri" pitchFamily="34" charset="0"/>
                <a:cs typeface="Times New Roman" pitchFamily="18" charset="0"/>
              </a:rPr>
              <a:t> nei </a:t>
            </a:r>
            <a:r>
              <a:rPr kumimoji="0" lang="it-IT" sz="2400" i="1" u="none" strike="noStrike" cap="none" normalizeH="0" baseline="0" dirty="0">
                <a:ln>
                  <a:noFill/>
                </a:ln>
                <a:solidFill>
                  <a:schemeClr val="tx1"/>
                </a:solidFill>
                <a:effectLst/>
                <a:latin typeface="Centaur" pitchFamily="18" charset="0"/>
                <a:ea typeface="Calibri" pitchFamily="34" charset="0"/>
                <a:cs typeface="Times New Roman" pitchFamily="18" charset="0"/>
              </a:rPr>
              <a:t>primi mesi di scuola ,dal  loro desiderio di usare strumenti musicali e muoversi con la musica in modo gioioso chi con battere le mani, chi con </a:t>
            </a:r>
            <a:r>
              <a:rPr lang="it-IT" sz="2800" i="1" dirty="0">
                <a:latin typeface="Centaur" pitchFamily="18" charset="0"/>
              </a:rPr>
              <a:t> </a:t>
            </a:r>
            <a:r>
              <a:rPr lang="it-IT" sz="2400" i="1" dirty="0">
                <a:latin typeface="Centaur" pitchFamily="18" charset="0"/>
              </a:rPr>
              <a:t>la voce e chi solo con “l’ascolto”.</a:t>
            </a:r>
            <a:endParaRPr lang="it-IT" sz="2800" i="1" dirty="0">
              <a:latin typeface="Centaur" pitchFamily="18" charset="0"/>
            </a:endParaRPr>
          </a:p>
          <a:p>
            <a:pPr algn="just"/>
            <a:r>
              <a:rPr lang="it-IT" sz="2800" i="1" dirty="0">
                <a:latin typeface="Centaur" pitchFamily="18" charset="0"/>
              </a:rPr>
              <a:t> </a:t>
            </a:r>
          </a:p>
          <a:p>
            <a:pPr algn="just"/>
            <a:r>
              <a:rPr lang="it-IT" sz="2400" i="1" dirty="0">
                <a:latin typeface="Centaur" pitchFamily="18" charset="0"/>
              </a:rPr>
              <a:t>Infatti con la musica e il canto i bambini nell’ora di friulano hanno:</a:t>
            </a:r>
          </a:p>
          <a:p>
            <a:pPr lvl="0" algn="just">
              <a:buFont typeface="Arial" pitchFamily="34" charset="0"/>
              <a:buChar char="•"/>
            </a:pPr>
            <a:r>
              <a:rPr lang="it-IT" sz="2400" i="1" dirty="0">
                <a:latin typeface="Centaur" pitchFamily="18" charset="0"/>
              </a:rPr>
              <a:t>rafforzato il senso di individualità e del rispetto dell’altro; </a:t>
            </a:r>
          </a:p>
          <a:p>
            <a:pPr lvl="0" algn="just">
              <a:buFont typeface="Arial" pitchFamily="34" charset="0"/>
              <a:buChar char="•"/>
            </a:pPr>
            <a:r>
              <a:rPr lang="it-IT" sz="2400" i="1" dirty="0">
                <a:latin typeface="Centaur" pitchFamily="18" charset="0"/>
              </a:rPr>
              <a:t>con gli strumenti  la possibilità di esplorare pienamente la propria creatività, scoprire i propri talenti e di metterli in relazione con gli altri;</a:t>
            </a:r>
          </a:p>
          <a:p>
            <a:pPr lvl="0" algn="just">
              <a:buFont typeface="Arial" pitchFamily="34" charset="0"/>
              <a:buChar char="•"/>
            </a:pPr>
            <a:r>
              <a:rPr lang="it-IT" sz="2400" i="1" dirty="0">
                <a:latin typeface="Centaur" pitchFamily="18" charset="0"/>
              </a:rPr>
              <a:t>di esprimere i propri vissuti emotivi, di riflettere su gli stati emotivi altrui e di sperimentare il principio di reciprocità.</a:t>
            </a:r>
          </a:p>
          <a:p>
            <a:pPr algn="just"/>
            <a:r>
              <a:rPr lang="it-IT" sz="2400" i="1" dirty="0">
                <a:latin typeface="Centaur" pitchFamily="18" charset="0"/>
              </a:rPr>
              <a:t>I bambini  inoltre,  hanno scoperto  canti, filastrocche ormai dimenticati  della tradizione di </a:t>
            </a:r>
            <a:r>
              <a:rPr lang="it-IT" sz="2400" i="1" dirty="0" err="1">
                <a:latin typeface="Centaur" pitchFamily="18" charset="0"/>
              </a:rPr>
              <a:t>Paularo</a:t>
            </a:r>
            <a:r>
              <a:rPr lang="it-IT" sz="2400" i="1" dirty="0">
                <a:latin typeface="Centaur" pitchFamily="18" charset="0"/>
              </a:rPr>
              <a:t> e delle sue frazioni, grazie alla collaborazione di alcune nonne.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400" i="1" u="none" strike="noStrike" cap="none" normalizeH="0" baseline="0" dirty="0">
              <a:ln>
                <a:noFill/>
              </a:ln>
              <a:solidFill>
                <a:schemeClr val="tx1"/>
              </a:solidFill>
              <a:effectLst/>
              <a:latin typeface="Centaur" pitchFamily="18" charset="0"/>
              <a:cs typeface="Arial" pitchFamily="34" charset="0"/>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5720" y="285728"/>
            <a:ext cx="8229600" cy="5786478"/>
          </a:xfrm>
        </p:spPr>
        <p:txBody>
          <a:bodyPr/>
          <a:lstStyle/>
          <a:p>
            <a:pPr algn="just">
              <a:buNone/>
            </a:pPr>
            <a:r>
              <a:rPr lang="it-IT" sz="2800" i="1" dirty="0">
                <a:latin typeface="Centaur" pitchFamily="18" charset="0"/>
              </a:rPr>
              <a:t>La prima attività proposta è stata quella di colorare un bambino o una bambina con in mano la  bandiera del Friuli Venezia Giulia ; con essa è stata realizzata una collana da portare a casa per rendere partecipi anche i genitori dell’inizio delle attività.</a:t>
            </a:r>
          </a:p>
          <a:p>
            <a:pPr algn="just">
              <a:buNone/>
            </a:pPr>
            <a:r>
              <a:rPr lang="it-IT" sz="2800" i="1" dirty="0">
                <a:latin typeface="Centaur" pitchFamily="18" charset="0"/>
              </a:rPr>
              <a:t> </a:t>
            </a:r>
          </a:p>
          <a:p>
            <a:endParaRPr lang="it-IT" dirty="0"/>
          </a:p>
        </p:txBody>
      </p:sp>
      <p:pic>
        <p:nvPicPr>
          <p:cNvPr id="38914" name="Picture 2" descr="IMG-20170111-WA0000"/>
          <p:cNvPicPr>
            <a:picLocks noChangeAspect="1" noChangeArrowheads="1"/>
          </p:cNvPicPr>
          <p:nvPr/>
        </p:nvPicPr>
        <p:blipFill>
          <a:blip r:embed="rId2"/>
          <a:srcRect/>
          <a:stretch>
            <a:fillRect/>
          </a:stretch>
        </p:blipFill>
        <p:spPr bwMode="auto">
          <a:xfrm>
            <a:off x="714348" y="2922766"/>
            <a:ext cx="5286412" cy="2966864"/>
          </a:xfrm>
          <a:prstGeom prst="rect">
            <a:avLst/>
          </a:prstGeom>
          <a:noFill/>
          <a:ln w="9525" algn="in">
            <a:noFill/>
            <a:miter lim="800000"/>
            <a:headEnd/>
            <a:tailEnd/>
          </a:ln>
          <a:effectLst/>
        </p:spPr>
      </p:pic>
      <p:pic>
        <p:nvPicPr>
          <p:cNvPr id="38915" name="Picture 3" descr="IMG-20170111-WA0004"/>
          <p:cNvPicPr>
            <a:picLocks noChangeAspect="1" noChangeArrowheads="1"/>
          </p:cNvPicPr>
          <p:nvPr/>
        </p:nvPicPr>
        <p:blipFill>
          <a:blip r:embed="rId3"/>
          <a:srcRect/>
          <a:stretch>
            <a:fillRect/>
          </a:stretch>
        </p:blipFill>
        <p:spPr bwMode="auto">
          <a:xfrm>
            <a:off x="6215074" y="2714620"/>
            <a:ext cx="2571768" cy="3056626"/>
          </a:xfrm>
          <a:prstGeom prst="rect">
            <a:avLst/>
          </a:prstGeom>
          <a:noFill/>
          <a:ln w="9525" algn="in">
            <a:noFill/>
            <a:miter lim="800000"/>
            <a:headEnd/>
            <a:tailEnd/>
          </a:ln>
          <a:effectLst/>
        </p:spPr>
      </p:pic>
      <p:pic>
        <p:nvPicPr>
          <p:cNvPr id="1026" name="Picture 2" descr="C:\Users\Marco\Downloads\th.jpg"/>
          <p:cNvPicPr>
            <a:picLocks noChangeAspect="1" noChangeArrowheads="1"/>
          </p:cNvPicPr>
          <p:nvPr/>
        </p:nvPicPr>
        <p:blipFill>
          <a:blip r:embed="rId4" cstate="print"/>
          <a:srcRect/>
          <a:stretch>
            <a:fillRect/>
          </a:stretch>
        </p:blipFill>
        <p:spPr bwMode="auto">
          <a:xfrm flipH="1">
            <a:off x="1357290" y="3857628"/>
            <a:ext cx="357190" cy="360798"/>
          </a:xfrm>
          <a:prstGeom prst="rect">
            <a:avLst/>
          </a:prstGeom>
          <a:noFill/>
        </p:spPr>
      </p:pic>
      <p:pic>
        <p:nvPicPr>
          <p:cNvPr id="6" name="Picture 2" descr="C:\Users\Marco\Downloads\th.jpg"/>
          <p:cNvPicPr>
            <a:picLocks noChangeAspect="1" noChangeArrowheads="1"/>
          </p:cNvPicPr>
          <p:nvPr/>
        </p:nvPicPr>
        <p:blipFill>
          <a:blip r:embed="rId4" cstate="print"/>
          <a:srcRect/>
          <a:stretch>
            <a:fillRect/>
          </a:stretch>
        </p:blipFill>
        <p:spPr bwMode="auto">
          <a:xfrm flipH="1">
            <a:off x="2071670" y="3643314"/>
            <a:ext cx="357190" cy="360798"/>
          </a:xfrm>
          <a:prstGeom prst="rect">
            <a:avLst/>
          </a:prstGeom>
          <a:noFill/>
        </p:spPr>
      </p:pic>
      <p:pic>
        <p:nvPicPr>
          <p:cNvPr id="7" name="Picture 2" descr="C:\Users\Marco\Downloads\th.jpg"/>
          <p:cNvPicPr>
            <a:picLocks noChangeAspect="1" noChangeArrowheads="1"/>
          </p:cNvPicPr>
          <p:nvPr/>
        </p:nvPicPr>
        <p:blipFill>
          <a:blip r:embed="rId4" cstate="print"/>
          <a:srcRect/>
          <a:stretch>
            <a:fillRect/>
          </a:stretch>
        </p:blipFill>
        <p:spPr bwMode="auto">
          <a:xfrm flipH="1">
            <a:off x="2643174" y="3357562"/>
            <a:ext cx="357190" cy="360798"/>
          </a:xfrm>
          <a:prstGeom prst="rect">
            <a:avLst/>
          </a:prstGeom>
          <a:noFill/>
        </p:spPr>
      </p:pic>
      <p:pic>
        <p:nvPicPr>
          <p:cNvPr id="8" name="Picture 2" descr="C:\Users\Marco\Downloads\th.jpg"/>
          <p:cNvPicPr>
            <a:picLocks noChangeAspect="1" noChangeArrowheads="1"/>
          </p:cNvPicPr>
          <p:nvPr/>
        </p:nvPicPr>
        <p:blipFill>
          <a:blip r:embed="rId4" cstate="print"/>
          <a:srcRect/>
          <a:stretch>
            <a:fillRect/>
          </a:stretch>
        </p:blipFill>
        <p:spPr bwMode="auto">
          <a:xfrm flipH="1">
            <a:off x="3071802" y="3214686"/>
            <a:ext cx="357190" cy="360798"/>
          </a:xfrm>
          <a:prstGeom prst="rect">
            <a:avLst/>
          </a:prstGeom>
          <a:noFill/>
        </p:spPr>
      </p:pic>
      <p:pic>
        <p:nvPicPr>
          <p:cNvPr id="9" name="Picture 2" descr="C:\Users\Marco\Downloads\th.jpg"/>
          <p:cNvPicPr>
            <a:picLocks noChangeAspect="1" noChangeArrowheads="1"/>
          </p:cNvPicPr>
          <p:nvPr/>
        </p:nvPicPr>
        <p:blipFill>
          <a:blip r:embed="rId4" cstate="print"/>
          <a:srcRect/>
          <a:stretch>
            <a:fillRect/>
          </a:stretch>
        </p:blipFill>
        <p:spPr bwMode="auto">
          <a:xfrm flipH="1">
            <a:off x="3286116" y="3429000"/>
            <a:ext cx="357190" cy="360798"/>
          </a:xfrm>
          <a:prstGeom prst="rect">
            <a:avLst/>
          </a:prstGeom>
          <a:noFill/>
        </p:spPr>
      </p:pic>
      <p:pic>
        <p:nvPicPr>
          <p:cNvPr id="10" name="Picture 2" descr="C:\Users\Marco\Downloads\th.jpg"/>
          <p:cNvPicPr>
            <a:picLocks noChangeAspect="1" noChangeArrowheads="1"/>
          </p:cNvPicPr>
          <p:nvPr/>
        </p:nvPicPr>
        <p:blipFill>
          <a:blip r:embed="rId4" cstate="print"/>
          <a:srcRect/>
          <a:stretch>
            <a:fillRect/>
          </a:stretch>
        </p:blipFill>
        <p:spPr bwMode="auto">
          <a:xfrm flipH="1">
            <a:off x="3929058" y="4429132"/>
            <a:ext cx="357190" cy="360798"/>
          </a:xfrm>
          <a:prstGeom prst="rect">
            <a:avLst/>
          </a:prstGeom>
          <a:noFill/>
        </p:spPr>
      </p:pic>
      <p:pic>
        <p:nvPicPr>
          <p:cNvPr id="11" name="Picture 2" descr="C:\Users\Marco\Downloads\th.jpg"/>
          <p:cNvPicPr>
            <a:picLocks noChangeAspect="1" noChangeArrowheads="1"/>
          </p:cNvPicPr>
          <p:nvPr/>
        </p:nvPicPr>
        <p:blipFill>
          <a:blip r:embed="rId4" cstate="print"/>
          <a:srcRect/>
          <a:stretch>
            <a:fillRect/>
          </a:stretch>
        </p:blipFill>
        <p:spPr bwMode="auto">
          <a:xfrm flipH="1">
            <a:off x="2224070" y="3795714"/>
            <a:ext cx="357190" cy="360798"/>
          </a:xfrm>
          <a:prstGeom prst="rect">
            <a:avLst/>
          </a:prstGeom>
          <a:noFill/>
        </p:spPr>
      </p:pic>
      <p:pic>
        <p:nvPicPr>
          <p:cNvPr id="12" name="Picture 2" descr="C:\Users\Marco\Downloads\th.jpg"/>
          <p:cNvPicPr>
            <a:picLocks noChangeAspect="1" noChangeArrowheads="1"/>
          </p:cNvPicPr>
          <p:nvPr/>
        </p:nvPicPr>
        <p:blipFill>
          <a:blip r:embed="rId4" cstate="print"/>
          <a:srcRect/>
          <a:stretch>
            <a:fillRect/>
          </a:stretch>
        </p:blipFill>
        <p:spPr bwMode="auto">
          <a:xfrm flipH="1">
            <a:off x="4429124" y="4714884"/>
            <a:ext cx="357190" cy="360798"/>
          </a:xfrm>
          <a:prstGeom prst="rect">
            <a:avLst/>
          </a:prstGeom>
          <a:noFill/>
        </p:spPr>
      </p:pic>
      <p:pic>
        <p:nvPicPr>
          <p:cNvPr id="13" name="Picture 2" descr="C:\Users\Marco\Downloads\th.jpg"/>
          <p:cNvPicPr>
            <a:picLocks noChangeAspect="1" noChangeArrowheads="1"/>
          </p:cNvPicPr>
          <p:nvPr/>
        </p:nvPicPr>
        <p:blipFill>
          <a:blip r:embed="rId4" cstate="print"/>
          <a:srcRect/>
          <a:stretch>
            <a:fillRect/>
          </a:stretch>
        </p:blipFill>
        <p:spPr bwMode="auto">
          <a:xfrm flipH="1">
            <a:off x="6357950" y="3429000"/>
            <a:ext cx="357190" cy="360798"/>
          </a:xfrm>
          <a:prstGeom prst="rect">
            <a:avLst/>
          </a:prstGeom>
          <a:noFill/>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a:t>
            </a:r>
            <a:r>
              <a:rPr lang="it-IT" dirty="0" err="1"/>
              <a:t>cjant</a:t>
            </a:r>
            <a:r>
              <a:rPr lang="it-IT" dirty="0"/>
              <a:t> da </a:t>
            </a:r>
            <a:r>
              <a:rPr lang="it-IT" dirty="0" err="1"/>
              <a:t>femenat</a:t>
            </a:r>
            <a:r>
              <a:rPr lang="it-IT" dirty="0" err="1">
                <a:latin typeface="Times New Roman"/>
                <a:cs typeface="Times New Roman"/>
              </a:rPr>
              <a:t>ä</a:t>
            </a:r>
            <a:endParaRPr lang="it-IT" dirty="0"/>
          </a:p>
        </p:txBody>
      </p:sp>
      <p:sp>
        <p:nvSpPr>
          <p:cNvPr id="3" name="Segnaposto contenuto 2"/>
          <p:cNvSpPr>
            <a:spLocks noGrp="1"/>
          </p:cNvSpPr>
          <p:nvPr>
            <p:ph idx="1"/>
          </p:nvPr>
        </p:nvSpPr>
        <p:spPr>
          <a:xfrm>
            <a:off x="357158" y="1428736"/>
            <a:ext cx="8229600" cy="1857388"/>
          </a:xfrm>
        </p:spPr>
        <p:txBody>
          <a:bodyPr>
            <a:normAutofit fontScale="62500" lnSpcReduction="20000"/>
          </a:bodyPr>
          <a:lstStyle/>
          <a:p>
            <a:pPr marL="0" indent="0">
              <a:buNone/>
            </a:pPr>
            <a:r>
              <a:rPr lang="it-IT" sz="2800" i="1" dirty="0">
                <a:latin typeface="Centaur" pitchFamily="18" charset="0"/>
              </a:rPr>
              <a:t>Molto sentita da ogni frazione di </a:t>
            </a:r>
            <a:r>
              <a:rPr lang="it-IT" sz="2800" i="1" dirty="0" err="1">
                <a:latin typeface="Centaur" pitchFamily="18" charset="0"/>
              </a:rPr>
              <a:t>Paularo</a:t>
            </a:r>
            <a:r>
              <a:rPr lang="it-IT" sz="2800" i="1" dirty="0">
                <a:latin typeface="Centaur" pitchFamily="18" charset="0"/>
              </a:rPr>
              <a:t> la tradizione della “</a:t>
            </a:r>
            <a:r>
              <a:rPr lang="it-IT" sz="2800" i="1" dirty="0" err="1">
                <a:latin typeface="Centaur" pitchFamily="18" charset="0"/>
              </a:rPr>
              <a:t>Femenat</a:t>
            </a:r>
            <a:r>
              <a:rPr lang="it-IT" sz="2800" i="1" dirty="0" err="1">
                <a:latin typeface="Times New Roman"/>
                <a:cs typeface="Times New Roman"/>
              </a:rPr>
              <a:t>ä</a:t>
            </a:r>
            <a:r>
              <a:rPr lang="it-IT" sz="2800" i="1" dirty="0">
                <a:latin typeface="Centaur" pitchFamily="18" charset="0"/>
              </a:rPr>
              <a:t>”, rito pagano che si ripete nella nostra vallata da oltre 2000 anni, conservando integre le sue finalità religiose, propiziatorie e </a:t>
            </a:r>
            <a:r>
              <a:rPr lang="it-IT" sz="2800" i="1" dirty="0" err="1">
                <a:latin typeface="Centaur" pitchFamily="18" charset="0"/>
              </a:rPr>
              <a:t>presagistiche</a:t>
            </a:r>
            <a:r>
              <a:rPr lang="it-IT" sz="2800" i="1" dirty="0">
                <a:latin typeface="Centaur" pitchFamily="18" charset="0"/>
              </a:rPr>
              <a:t>. Il rito della </a:t>
            </a:r>
            <a:r>
              <a:rPr lang="it-IT" sz="2800" i="1" dirty="0" err="1">
                <a:latin typeface="Centaur" pitchFamily="18" charset="0"/>
              </a:rPr>
              <a:t>Femenat</a:t>
            </a:r>
            <a:r>
              <a:rPr lang="it-IT" sz="2800" i="1" dirty="0" err="1">
                <a:latin typeface="Times New Roman"/>
                <a:cs typeface="Times New Roman"/>
              </a:rPr>
              <a:t>ä</a:t>
            </a:r>
            <a:r>
              <a:rPr lang="it-IT" sz="2800" i="1" dirty="0">
                <a:latin typeface="Centaur" pitchFamily="18" charset="0"/>
              </a:rPr>
              <a:t>, celebrato una sola volta nell’arco dell’anno, si commemora inderogabilmente il 5 Gennaio, vigilia dell’Epifania per il mondo cristiano. Per i bambini della scuola dell’ Infanzia viene fatta qualche giorno prima proprio per vivere questa bellissima tradizione solo con i nostri piccoli.</a:t>
            </a:r>
          </a:p>
          <a:p>
            <a:pPr marL="0" indent="0">
              <a:buNone/>
            </a:pPr>
            <a:r>
              <a:rPr lang="it-IT" sz="2800" i="1" dirty="0">
                <a:latin typeface="Centaur" pitchFamily="18" charset="0"/>
              </a:rPr>
              <a:t> </a:t>
            </a:r>
          </a:p>
        </p:txBody>
      </p:sp>
      <p:pic>
        <p:nvPicPr>
          <p:cNvPr id="6" name="Picture 2" descr="E:\DCIM\Camera\IMG_20160222_153616.jpg"/>
          <p:cNvPicPr>
            <a:picLocks noChangeAspect="1" noChangeArrowheads="1"/>
          </p:cNvPicPr>
          <p:nvPr/>
        </p:nvPicPr>
        <p:blipFill>
          <a:blip r:embed="rId2" cstate="print"/>
          <a:srcRect b="10923"/>
          <a:stretch>
            <a:fillRect/>
          </a:stretch>
        </p:blipFill>
        <p:spPr bwMode="auto">
          <a:xfrm>
            <a:off x="3143240" y="3071810"/>
            <a:ext cx="2714644" cy="3399463"/>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idx="1"/>
          </p:nvPr>
        </p:nvSpPr>
        <p:spPr>
          <a:xfrm>
            <a:off x="285720" y="214290"/>
            <a:ext cx="8229600" cy="4525963"/>
          </a:xfrm>
        </p:spPr>
        <p:txBody>
          <a:bodyPr>
            <a:noAutofit/>
          </a:bodyPr>
          <a:lstStyle/>
          <a:p>
            <a:pPr lvl="0">
              <a:buNone/>
            </a:pPr>
            <a:r>
              <a:rPr lang="it-IT" sz="3200" i="1" dirty="0">
                <a:latin typeface="Centaur" pitchFamily="18" charset="0"/>
              </a:rPr>
              <a:t>Con nonna ANNA  i bambini hanno imparato </a:t>
            </a:r>
          </a:p>
          <a:p>
            <a:pPr lvl="0">
              <a:buNone/>
            </a:pPr>
            <a:r>
              <a:rPr lang="it-IT" sz="3200" i="1" dirty="0">
                <a:latin typeface="Centaur" pitchFamily="18" charset="0"/>
              </a:rPr>
              <a:t>“IL CJANT DA FARINÄ DAS LAUSCIGNES” </a:t>
            </a:r>
            <a:br>
              <a:rPr lang="it-IT" sz="3200" i="1" dirty="0">
                <a:latin typeface="Centaur" pitchFamily="18" charset="0"/>
              </a:rPr>
            </a:br>
            <a:endParaRPr lang="it-IT" sz="3200" i="1" dirty="0">
              <a:latin typeface="Centaur" pitchFamily="18" charset="0"/>
            </a:endParaRPr>
          </a:p>
        </p:txBody>
      </p:sp>
      <p:sp>
        <p:nvSpPr>
          <p:cNvPr id="7" name="CasellaDiTesto 6"/>
          <p:cNvSpPr txBox="1"/>
          <p:nvPr/>
        </p:nvSpPr>
        <p:spPr>
          <a:xfrm>
            <a:off x="4786314" y="1357298"/>
            <a:ext cx="3000396" cy="4524315"/>
          </a:xfrm>
          <a:prstGeom prst="rect">
            <a:avLst/>
          </a:prstGeom>
          <a:noFill/>
        </p:spPr>
        <p:txBody>
          <a:bodyPr wrap="square" rtlCol="0">
            <a:spAutoFit/>
          </a:bodyPr>
          <a:lstStyle/>
          <a:p>
            <a:r>
              <a:rPr lang="it-IT" dirty="0" err="1"/>
              <a:t>Binaser</a:t>
            </a:r>
            <a:r>
              <a:rPr lang="it-IT" dirty="0" err="1">
                <a:latin typeface="Times New Roman"/>
                <a:cs typeface="Times New Roman"/>
              </a:rPr>
              <a:t>ä</a:t>
            </a:r>
            <a:r>
              <a:rPr lang="it-IT" dirty="0">
                <a:latin typeface="Times New Roman"/>
                <a:cs typeface="Times New Roman"/>
              </a:rPr>
              <a:t> </a:t>
            </a:r>
            <a:r>
              <a:rPr lang="it-IT" dirty="0" err="1">
                <a:latin typeface="Times New Roman"/>
                <a:cs typeface="Times New Roman"/>
              </a:rPr>
              <a:t>Parunzinä</a:t>
            </a:r>
            <a:r>
              <a:rPr lang="it-IT" dirty="0">
                <a:latin typeface="Times New Roman"/>
                <a:cs typeface="Times New Roman"/>
              </a:rPr>
              <a:t> </a:t>
            </a:r>
          </a:p>
          <a:p>
            <a:r>
              <a:rPr lang="it-IT" dirty="0">
                <a:latin typeface="Times New Roman"/>
                <a:cs typeface="Times New Roman"/>
              </a:rPr>
              <a:t>Nus </a:t>
            </a:r>
            <a:r>
              <a:rPr lang="it-IT" dirty="0" err="1">
                <a:latin typeface="Times New Roman"/>
                <a:cs typeface="Times New Roman"/>
              </a:rPr>
              <a:t>daiso</a:t>
            </a:r>
            <a:r>
              <a:rPr lang="it-IT" dirty="0">
                <a:latin typeface="Times New Roman"/>
                <a:cs typeface="Times New Roman"/>
              </a:rPr>
              <a:t> la farinä</a:t>
            </a:r>
          </a:p>
          <a:p>
            <a:r>
              <a:rPr lang="it-IT" dirty="0">
                <a:latin typeface="Times New Roman"/>
                <a:cs typeface="Times New Roman"/>
              </a:rPr>
              <a:t>La farinä </a:t>
            </a:r>
            <a:r>
              <a:rPr lang="it-IT" dirty="0" err="1">
                <a:latin typeface="Times New Roman"/>
                <a:cs typeface="Times New Roman"/>
              </a:rPr>
              <a:t>das</a:t>
            </a:r>
            <a:r>
              <a:rPr lang="it-IT" dirty="0">
                <a:latin typeface="Times New Roman"/>
                <a:cs typeface="Times New Roman"/>
              </a:rPr>
              <a:t> </a:t>
            </a:r>
            <a:r>
              <a:rPr lang="it-IT" dirty="0" err="1">
                <a:latin typeface="Times New Roman"/>
                <a:cs typeface="Times New Roman"/>
              </a:rPr>
              <a:t>lauscignes</a:t>
            </a:r>
            <a:r>
              <a:rPr lang="it-IT" dirty="0">
                <a:latin typeface="Times New Roman"/>
                <a:cs typeface="Times New Roman"/>
              </a:rPr>
              <a:t> </a:t>
            </a:r>
          </a:p>
          <a:p>
            <a:r>
              <a:rPr lang="it-IT" dirty="0" err="1">
                <a:latin typeface="Times New Roman"/>
                <a:cs typeface="Times New Roman"/>
              </a:rPr>
              <a:t>Veiso</a:t>
            </a:r>
            <a:r>
              <a:rPr lang="it-IT" dirty="0">
                <a:latin typeface="Times New Roman"/>
                <a:cs typeface="Times New Roman"/>
              </a:rPr>
              <a:t> </a:t>
            </a:r>
            <a:r>
              <a:rPr lang="it-IT" dirty="0" err="1">
                <a:latin typeface="Times New Roman"/>
                <a:cs typeface="Times New Roman"/>
              </a:rPr>
              <a:t>maciâ</a:t>
            </a:r>
            <a:r>
              <a:rPr lang="it-IT" dirty="0">
                <a:latin typeface="Times New Roman"/>
                <a:cs typeface="Times New Roman"/>
              </a:rPr>
              <a:t> il </a:t>
            </a:r>
            <a:r>
              <a:rPr lang="it-IT" dirty="0" err="1">
                <a:latin typeface="Times New Roman"/>
                <a:cs typeface="Times New Roman"/>
              </a:rPr>
              <a:t>temporal</a:t>
            </a:r>
            <a:r>
              <a:rPr lang="it-IT" dirty="0">
                <a:latin typeface="Times New Roman"/>
                <a:cs typeface="Times New Roman"/>
              </a:rPr>
              <a:t> </a:t>
            </a:r>
          </a:p>
          <a:p>
            <a:r>
              <a:rPr lang="it-IT" dirty="0">
                <a:latin typeface="Times New Roman"/>
                <a:cs typeface="Times New Roman"/>
              </a:rPr>
              <a:t>Sa no </a:t>
            </a:r>
            <a:r>
              <a:rPr lang="it-IT" dirty="0" err="1">
                <a:latin typeface="Times New Roman"/>
                <a:cs typeface="Times New Roman"/>
              </a:rPr>
              <a:t>lu</a:t>
            </a:r>
            <a:r>
              <a:rPr lang="it-IT" dirty="0">
                <a:latin typeface="Times New Roman"/>
                <a:cs typeface="Times New Roman"/>
              </a:rPr>
              <a:t> </a:t>
            </a:r>
            <a:r>
              <a:rPr lang="it-IT" dirty="0" err="1">
                <a:latin typeface="Times New Roman"/>
                <a:cs typeface="Times New Roman"/>
              </a:rPr>
              <a:t>veis</a:t>
            </a:r>
            <a:r>
              <a:rPr lang="it-IT" dirty="0">
                <a:latin typeface="Times New Roman"/>
                <a:cs typeface="Times New Roman"/>
              </a:rPr>
              <a:t> </a:t>
            </a:r>
            <a:r>
              <a:rPr lang="it-IT" dirty="0" err="1">
                <a:latin typeface="Times New Roman"/>
                <a:cs typeface="Times New Roman"/>
              </a:rPr>
              <a:t>maciâ</a:t>
            </a:r>
            <a:endParaRPr lang="it-IT" dirty="0">
              <a:latin typeface="Times New Roman"/>
              <a:cs typeface="Times New Roman"/>
            </a:endParaRPr>
          </a:p>
          <a:p>
            <a:r>
              <a:rPr lang="it-IT" dirty="0">
                <a:latin typeface="Times New Roman"/>
                <a:cs typeface="Times New Roman"/>
              </a:rPr>
              <a:t>Lu </a:t>
            </a:r>
            <a:r>
              <a:rPr lang="it-IT" dirty="0" err="1">
                <a:latin typeface="Times New Roman"/>
                <a:cs typeface="Times New Roman"/>
              </a:rPr>
              <a:t>maciareis</a:t>
            </a:r>
            <a:r>
              <a:rPr lang="it-IT" dirty="0">
                <a:latin typeface="Times New Roman"/>
                <a:cs typeface="Times New Roman"/>
              </a:rPr>
              <a:t> </a:t>
            </a:r>
          </a:p>
          <a:p>
            <a:r>
              <a:rPr lang="it-IT" dirty="0" err="1">
                <a:latin typeface="Times New Roman"/>
                <a:cs typeface="Times New Roman"/>
              </a:rPr>
              <a:t>Quince</a:t>
            </a:r>
            <a:r>
              <a:rPr lang="it-IT" dirty="0">
                <a:latin typeface="Times New Roman"/>
                <a:cs typeface="Times New Roman"/>
              </a:rPr>
              <a:t> e </a:t>
            </a:r>
            <a:r>
              <a:rPr lang="it-IT" dirty="0" err="1">
                <a:latin typeface="Times New Roman"/>
                <a:cs typeface="Times New Roman"/>
              </a:rPr>
              <a:t>lujanies</a:t>
            </a:r>
            <a:r>
              <a:rPr lang="it-IT" dirty="0">
                <a:latin typeface="Times New Roman"/>
                <a:cs typeface="Times New Roman"/>
              </a:rPr>
              <a:t> </a:t>
            </a:r>
            <a:r>
              <a:rPr lang="it-IT" dirty="0" err="1">
                <a:latin typeface="Times New Roman"/>
                <a:cs typeface="Times New Roman"/>
              </a:rPr>
              <a:t>plui</a:t>
            </a:r>
            <a:r>
              <a:rPr lang="it-IT" dirty="0">
                <a:latin typeface="Times New Roman"/>
                <a:cs typeface="Times New Roman"/>
              </a:rPr>
              <a:t> </a:t>
            </a:r>
            <a:r>
              <a:rPr lang="it-IT" dirty="0" err="1">
                <a:latin typeface="Times New Roman"/>
                <a:cs typeface="Times New Roman"/>
              </a:rPr>
              <a:t>ca</a:t>
            </a:r>
            <a:r>
              <a:rPr lang="it-IT" dirty="0">
                <a:latin typeface="Times New Roman"/>
                <a:cs typeface="Times New Roman"/>
              </a:rPr>
              <a:t> </a:t>
            </a:r>
            <a:r>
              <a:rPr lang="it-IT" dirty="0" err="1">
                <a:latin typeface="Times New Roman"/>
                <a:cs typeface="Times New Roman"/>
              </a:rPr>
              <a:t>podeis</a:t>
            </a:r>
            <a:r>
              <a:rPr lang="it-IT" dirty="0">
                <a:latin typeface="Times New Roman"/>
                <a:cs typeface="Times New Roman"/>
              </a:rPr>
              <a:t>.</a:t>
            </a:r>
          </a:p>
          <a:p>
            <a:endParaRPr lang="it-IT" dirty="0">
              <a:latin typeface="Times New Roman"/>
              <a:cs typeface="Times New Roman"/>
            </a:endParaRPr>
          </a:p>
          <a:p>
            <a:r>
              <a:rPr lang="it-IT" dirty="0">
                <a:latin typeface="Times New Roman"/>
                <a:cs typeface="Times New Roman"/>
              </a:rPr>
              <a:t>Binä </a:t>
            </a:r>
            <a:r>
              <a:rPr lang="it-IT" dirty="0" err="1">
                <a:latin typeface="Times New Roman"/>
                <a:cs typeface="Times New Roman"/>
              </a:rPr>
              <a:t>not</a:t>
            </a:r>
            <a:r>
              <a:rPr lang="it-IT" dirty="0">
                <a:latin typeface="Times New Roman"/>
                <a:cs typeface="Times New Roman"/>
              </a:rPr>
              <a:t> e graziä </a:t>
            </a:r>
          </a:p>
          <a:p>
            <a:r>
              <a:rPr lang="it-IT" dirty="0" err="1">
                <a:latin typeface="Times New Roman"/>
                <a:cs typeface="Times New Roman"/>
              </a:rPr>
              <a:t>Tornarin</a:t>
            </a:r>
            <a:r>
              <a:rPr lang="it-IT" dirty="0">
                <a:latin typeface="Times New Roman"/>
                <a:cs typeface="Times New Roman"/>
              </a:rPr>
              <a:t> un </a:t>
            </a:r>
            <a:r>
              <a:rPr lang="it-IT" dirty="0" err="1">
                <a:latin typeface="Times New Roman"/>
                <a:cs typeface="Times New Roman"/>
              </a:rPr>
              <a:t>ati</a:t>
            </a:r>
            <a:r>
              <a:rPr lang="it-IT" dirty="0">
                <a:latin typeface="Times New Roman"/>
                <a:cs typeface="Times New Roman"/>
              </a:rPr>
              <a:t> </a:t>
            </a:r>
            <a:r>
              <a:rPr lang="it-IT" dirty="0" err="1">
                <a:latin typeface="Times New Roman"/>
                <a:cs typeface="Times New Roman"/>
              </a:rPr>
              <a:t>an</a:t>
            </a:r>
            <a:r>
              <a:rPr lang="it-IT" dirty="0">
                <a:latin typeface="Times New Roman"/>
                <a:cs typeface="Times New Roman"/>
              </a:rPr>
              <a:t> </a:t>
            </a:r>
          </a:p>
          <a:p>
            <a:r>
              <a:rPr lang="it-IT" dirty="0" err="1">
                <a:latin typeface="Times New Roman"/>
                <a:cs typeface="Times New Roman"/>
              </a:rPr>
              <a:t>Sperant</a:t>
            </a:r>
            <a:r>
              <a:rPr lang="it-IT" dirty="0">
                <a:latin typeface="Times New Roman"/>
                <a:cs typeface="Times New Roman"/>
              </a:rPr>
              <a:t> </a:t>
            </a:r>
            <a:r>
              <a:rPr lang="it-IT" dirty="0" err="1">
                <a:latin typeface="Times New Roman"/>
                <a:cs typeface="Times New Roman"/>
              </a:rPr>
              <a:t>ca</a:t>
            </a:r>
            <a:r>
              <a:rPr lang="it-IT" dirty="0">
                <a:latin typeface="Times New Roman"/>
                <a:cs typeface="Times New Roman"/>
              </a:rPr>
              <a:t> </a:t>
            </a:r>
            <a:r>
              <a:rPr lang="it-IT" dirty="0" err="1">
                <a:latin typeface="Times New Roman"/>
                <a:cs typeface="Times New Roman"/>
              </a:rPr>
              <a:t>nus</a:t>
            </a:r>
            <a:r>
              <a:rPr lang="it-IT" dirty="0">
                <a:latin typeface="Times New Roman"/>
                <a:cs typeface="Times New Roman"/>
              </a:rPr>
              <a:t> </a:t>
            </a:r>
            <a:r>
              <a:rPr lang="it-IT" dirty="0" err="1">
                <a:latin typeface="Times New Roman"/>
                <a:cs typeface="Times New Roman"/>
              </a:rPr>
              <a:t>deiso</a:t>
            </a:r>
            <a:r>
              <a:rPr lang="it-IT" dirty="0">
                <a:latin typeface="Times New Roman"/>
                <a:cs typeface="Times New Roman"/>
              </a:rPr>
              <a:t> </a:t>
            </a:r>
            <a:r>
              <a:rPr lang="it-IT" dirty="0" err="1">
                <a:latin typeface="Times New Roman"/>
                <a:cs typeface="Times New Roman"/>
              </a:rPr>
              <a:t>plui</a:t>
            </a:r>
            <a:r>
              <a:rPr lang="it-IT" dirty="0">
                <a:latin typeface="Times New Roman"/>
                <a:cs typeface="Times New Roman"/>
              </a:rPr>
              <a:t> di </a:t>
            </a:r>
            <a:r>
              <a:rPr lang="it-IT" dirty="0" err="1">
                <a:latin typeface="Times New Roman"/>
                <a:cs typeface="Times New Roman"/>
              </a:rPr>
              <a:t>chestan</a:t>
            </a:r>
            <a:endParaRPr lang="it-IT" dirty="0">
              <a:latin typeface="Times New Roman"/>
              <a:cs typeface="Times New Roman"/>
            </a:endParaRPr>
          </a:p>
          <a:p>
            <a:r>
              <a:rPr lang="it-IT" dirty="0">
                <a:latin typeface="Times New Roman"/>
                <a:cs typeface="Times New Roman"/>
              </a:rPr>
              <a:t> </a:t>
            </a:r>
          </a:p>
          <a:p>
            <a:endParaRPr lang="it-IT" dirty="0">
              <a:latin typeface="Times New Roman"/>
              <a:cs typeface="Times New Roman"/>
            </a:endParaRPr>
          </a:p>
          <a:p>
            <a:endParaRPr lang="it-IT" dirty="0"/>
          </a:p>
        </p:txBody>
      </p:sp>
      <p:sp>
        <p:nvSpPr>
          <p:cNvPr id="8" name="CasellaDiTesto 7"/>
          <p:cNvSpPr txBox="1"/>
          <p:nvPr/>
        </p:nvSpPr>
        <p:spPr>
          <a:xfrm>
            <a:off x="-1000164" y="5000636"/>
            <a:ext cx="4643470" cy="369332"/>
          </a:xfrm>
          <a:prstGeom prst="rect">
            <a:avLst/>
          </a:prstGeom>
          <a:noFill/>
        </p:spPr>
        <p:txBody>
          <a:bodyPr wrap="square" rtlCol="0">
            <a:spAutoFit/>
          </a:bodyPr>
          <a:lstStyle/>
          <a:p>
            <a:pPr algn="ctr"/>
            <a:r>
              <a:rPr lang="it-IT" dirty="0"/>
              <a:t>TRADUZIONE </a:t>
            </a:r>
          </a:p>
        </p:txBody>
      </p:sp>
      <p:sp>
        <p:nvSpPr>
          <p:cNvPr id="9" name="CasellaDiTesto 8"/>
          <p:cNvSpPr txBox="1"/>
          <p:nvPr/>
        </p:nvSpPr>
        <p:spPr>
          <a:xfrm>
            <a:off x="428596" y="5429264"/>
            <a:ext cx="8286808" cy="1200329"/>
          </a:xfrm>
          <a:prstGeom prst="rect">
            <a:avLst/>
          </a:prstGeom>
          <a:noFill/>
        </p:spPr>
        <p:txBody>
          <a:bodyPr wrap="square" rtlCol="0">
            <a:spAutoFit/>
          </a:bodyPr>
          <a:lstStyle/>
          <a:p>
            <a:r>
              <a:rPr lang="it-IT" dirty="0"/>
              <a:t>BUONASERA PADRONA , </a:t>
            </a:r>
            <a:r>
              <a:rPr lang="it-IT" dirty="0" err="1"/>
              <a:t>CI</a:t>
            </a:r>
            <a:r>
              <a:rPr lang="it-IT" dirty="0"/>
              <a:t> DATE LA FARINA , LA FARINA DELLE FAVILLE, AVETE UCCISO IL MAIALE , SE NON L’AVETE UCCISO LO UCCIDERETE.</a:t>
            </a:r>
          </a:p>
          <a:p>
            <a:r>
              <a:rPr lang="it-IT" dirty="0"/>
              <a:t>BURRO E SALSICCE PIU’ CHE POTETE. BUONA NOTTE E GRAZIE TORNEREMO IL PROSSIMO ANNO SPERANDO </a:t>
            </a:r>
            <a:r>
              <a:rPr lang="it-IT" dirty="0" err="1"/>
              <a:t>DI</a:t>
            </a:r>
            <a:r>
              <a:rPr lang="it-IT" dirty="0"/>
              <a:t> RICEVERE PIU’ COSE </a:t>
            </a:r>
            <a:r>
              <a:rPr lang="it-IT" dirty="0" err="1"/>
              <a:t>DI</a:t>
            </a:r>
            <a:r>
              <a:rPr lang="it-IT" dirty="0"/>
              <a:t> QUEST’ANNO .</a:t>
            </a:r>
          </a:p>
        </p:txBody>
      </p:sp>
      <p:pic>
        <p:nvPicPr>
          <p:cNvPr id="11" name="Picture 1"/>
          <p:cNvPicPr>
            <a:picLocks noChangeAspect="1" noChangeArrowheads="1"/>
          </p:cNvPicPr>
          <p:nvPr/>
        </p:nvPicPr>
        <p:blipFill>
          <a:blip r:embed="rId2" cstate="print"/>
          <a:srcRect/>
          <a:stretch>
            <a:fillRect/>
          </a:stretch>
        </p:blipFill>
        <p:spPr bwMode="auto">
          <a:xfrm>
            <a:off x="1285852" y="1571612"/>
            <a:ext cx="2436728" cy="3248357"/>
          </a:xfrm>
          <a:prstGeom prst="rect">
            <a:avLst/>
          </a:prstGeom>
          <a:noFill/>
          <a:ln w="9525" algn="in">
            <a:noFill/>
            <a:miter lim="800000"/>
            <a:headEnd/>
            <a:tailEnd/>
          </a:ln>
          <a:effectLst/>
        </p:spPr>
      </p:pic>
    </p:spTree>
  </p:cSld>
  <p:clrMapOvr>
    <a:masterClrMapping/>
  </p:clrMapOvr>
  <p:transition>
    <p:dissolve/>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995</Words>
  <Application>Microsoft Office PowerPoint</Application>
  <PresentationFormat>Presentazione su schermo (4:3)</PresentationFormat>
  <Paragraphs>114</Paragraphs>
  <Slides>17</Slides>
  <Notes>1</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17</vt:i4>
      </vt:variant>
    </vt:vector>
  </HeadingPairs>
  <TitlesOfParts>
    <vt:vector size="29" baseType="lpstr">
      <vt:lpstr>Aharoni</vt:lpstr>
      <vt:lpstr>Algerian</vt:lpstr>
      <vt:lpstr>Amaze</vt:lpstr>
      <vt:lpstr>Arial</vt:lpstr>
      <vt:lpstr>Arial Black</vt:lpstr>
      <vt:lpstr>Arial Rounded MT Bold</vt:lpstr>
      <vt:lpstr>Calibri</vt:lpstr>
      <vt:lpstr>Centaur</vt:lpstr>
      <vt:lpstr>Georgia</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Il cjant da femenatä</vt:lpstr>
      <vt:lpstr>Presentazione standard di PowerPoint</vt:lpstr>
      <vt:lpstr>Presentazione standard di PowerPoint</vt:lpstr>
      <vt:lpstr>“Il cjant da BEFANÄ”</vt:lpstr>
      <vt:lpstr>  Con nonna Dina e Celestina il cjant  AL È ROT IL CJALDERUÇ   </vt:lpstr>
      <vt:lpstr>Presentazione standard di PowerPoint</vt:lpstr>
      <vt:lpstr>Con la cuoca Lea proviamo a fare il caffè    </vt:lpstr>
      <vt:lpstr>Con nonna Dina e Celestina i cjants LA PERLE  DA CJARGNE  E  I TREI PASÇ</vt:lpstr>
      <vt:lpstr>I TREI PASÇ</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in lingua friulana:   IL PLAŠÊ DI ŠTÂ INSIEMÄ PAR GIUÂ COMÄ  UN VIÀČ (Paularino)</dc:title>
  <dc:creator>scuola materna</dc:creator>
  <cp:lastModifiedBy>Cristina Di Gleria</cp:lastModifiedBy>
  <cp:revision>154</cp:revision>
  <dcterms:created xsi:type="dcterms:W3CDTF">2016-03-30T14:32:39Z</dcterms:created>
  <dcterms:modified xsi:type="dcterms:W3CDTF">2018-06-13T07:44:06Z</dcterms:modified>
</cp:coreProperties>
</file>