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F0A2AB-75A2-4F0C-976A-5BD18F847463}" type="datetimeFigureOut">
              <a:rPr lang="it-IT" smtClean="0"/>
              <a:t>10/04/2017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A1B260-8B2E-4214-A70B-CB03F309D6F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savÔrs</a:t>
            </a:r>
            <a:r>
              <a:rPr lang="it-IT" dirty="0" smtClean="0"/>
              <a:t> dai </a:t>
            </a:r>
            <a:r>
              <a:rPr lang="it-IT" dirty="0" err="1" smtClean="0"/>
              <a:t>nostris</a:t>
            </a:r>
            <a:r>
              <a:rPr lang="it-IT" dirty="0" smtClean="0"/>
              <a:t> </a:t>
            </a:r>
            <a:r>
              <a:rPr lang="it-IT" dirty="0" err="1" smtClean="0"/>
              <a:t>nonos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La scuola dell’Infanzia M.E. </a:t>
            </a:r>
            <a:r>
              <a:rPr lang="it-IT" dirty="0" err="1" smtClean="0"/>
              <a:t>Bullian</a:t>
            </a:r>
            <a:r>
              <a:rPr lang="it-IT" dirty="0"/>
              <a:t> </a:t>
            </a:r>
            <a:r>
              <a:rPr lang="it-IT" dirty="0" smtClean="0"/>
              <a:t>di Ampezzo presenta: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62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328"/>
          <a:stretch>
            <a:fillRect/>
          </a:stretch>
        </p:blipFill>
        <p:spPr>
          <a:xfrm>
            <a:off x="395536" y="1124744"/>
            <a:ext cx="4356484" cy="316835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486702"/>
            <a:ext cx="8352928" cy="566034"/>
          </a:xfrm>
        </p:spPr>
        <p:txBody>
          <a:bodyPr>
            <a:normAutofit/>
          </a:bodyPr>
          <a:lstStyle/>
          <a:p>
            <a:r>
              <a:rPr lang="it-IT" sz="1600" u="sng" dirty="0" smtClean="0"/>
              <a:t>2°Fase:</a:t>
            </a:r>
            <a:r>
              <a:rPr lang="it-IT" sz="1600" dirty="0" smtClean="0"/>
              <a:t>  con l’aiuto dei nonni tostiamo e maciniamo i chicchi di mais per ottenere una farina. </a:t>
            </a:r>
            <a:endParaRPr lang="it-IT" sz="1600" dirty="0"/>
          </a:p>
        </p:txBody>
      </p:sp>
      <p:pic>
        <p:nvPicPr>
          <p:cNvPr id="2050" name="Picture 2" descr="E:\Foto\LA PESTADICIA\La pestadicia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2902427" cy="5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4342" y="260648"/>
            <a:ext cx="7830065" cy="648072"/>
          </a:xfrm>
        </p:spPr>
        <p:txBody>
          <a:bodyPr>
            <a:normAutofit/>
          </a:bodyPr>
          <a:lstStyle/>
          <a:p>
            <a:r>
              <a:rPr lang="it-IT" sz="1600" u="sng" dirty="0" smtClean="0"/>
              <a:t>3° Fase</a:t>
            </a:r>
            <a:r>
              <a:rPr lang="it-IT" sz="1600" dirty="0" smtClean="0"/>
              <a:t>: </a:t>
            </a:r>
            <a:r>
              <a:rPr lang="it-IT" sz="1600" dirty="0" smtClean="0"/>
              <a:t>si aggiunge un po’ di latte</a:t>
            </a:r>
            <a:r>
              <a:rPr lang="it-IT" sz="1600" dirty="0" smtClean="0"/>
              <a:t> </a:t>
            </a:r>
            <a:r>
              <a:rPr lang="it-IT" sz="1600" dirty="0" smtClean="0"/>
              <a:t>ed ecco il risultato finale!</a:t>
            </a:r>
            <a:endParaRPr lang="it-IT" sz="1600" dirty="0"/>
          </a:p>
        </p:txBody>
      </p:sp>
      <p:pic>
        <p:nvPicPr>
          <p:cNvPr id="3074" name="Picture 2" descr="E:\Foto\LA PESTADICIA\La pestadicia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952328" cy="52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\LA PESTADICIA\La pestadicia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925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19672" y="5445224"/>
            <a:ext cx="5867400" cy="522288"/>
          </a:xfrm>
        </p:spPr>
        <p:txBody>
          <a:bodyPr/>
          <a:lstStyle/>
          <a:p>
            <a:pPr algn="ctr"/>
            <a:r>
              <a:rPr lang="it-IT" dirty="0" smtClean="0"/>
              <a:t>Complimenti agli chef!</a:t>
            </a:r>
            <a:endParaRPr lang="it-IT" dirty="0"/>
          </a:p>
        </p:txBody>
      </p:sp>
      <p:pic>
        <p:nvPicPr>
          <p:cNvPr id="4098" name="Picture 2" descr="E:\Foto\LA PESTADICIA\La pestadicia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6808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Polenta </a:t>
            </a:r>
            <a:r>
              <a:rPr lang="it-IT" dirty="0" err="1" smtClean="0"/>
              <a:t>cuinciada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u="sng" dirty="0" smtClean="0"/>
              <a:t>1° Fase</a:t>
            </a:r>
            <a:r>
              <a:rPr lang="it-IT" sz="1600" dirty="0" smtClean="0"/>
              <a:t>: presentazione e degustazione dell’ingrediente principale: la polenta!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5"/>
            <a:ext cx="60166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>
            <a:fillRect/>
          </a:stretch>
        </p:blipFill>
        <p:spPr>
          <a:xfrm>
            <a:off x="2267744" y="616634"/>
            <a:ext cx="6266656" cy="455756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5661248"/>
            <a:ext cx="6984776" cy="720080"/>
          </a:xfrm>
        </p:spPr>
        <p:txBody>
          <a:bodyPr>
            <a:normAutofit/>
          </a:bodyPr>
          <a:lstStyle/>
          <a:p>
            <a:r>
              <a:rPr lang="it-IT" sz="1600" u="sng" dirty="0" smtClean="0"/>
              <a:t>2° Fase</a:t>
            </a:r>
            <a:r>
              <a:rPr lang="it-IT" sz="1600" dirty="0" smtClean="0"/>
              <a:t>: con le nostre manine prepariamo dei piccoli cubetti di polenta.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9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>
            <a:fillRect/>
          </a:stretch>
        </p:blipFill>
        <p:spPr>
          <a:xfrm>
            <a:off x="611560" y="764704"/>
            <a:ext cx="3960440" cy="288032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88024" y="332656"/>
            <a:ext cx="4032448" cy="1440160"/>
          </a:xfrm>
        </p:spPr>
        <p:txBody>
          <a:bodyPr>
            <a:normAutofit/>
          </a:bodyPr>
          <a:lstStyle/>
          <a:p>
            <a:pPr algn="ctr"/>
            <a:r>
              <a:rPr lang="it-IT" sz="1600" u="sng" dirty="0" smtClean="0"/>
              <a:t>3° Fase</a:t>
            </a:r>
            <a:r>
              <a:rPr lang="it-IT" sz="1600" dirty="0" smtClean="0"/>
              <a:t>: i nonni condiscono il piatto con ricotta e burro. Ora non resta che assaggiare! Che delizia!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3056"/>
            <a:ext cx="4752528" cy="26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</a:t>
            </a:r>
            <a:r>
              <a:rPr lang="it-IT" dirty="0" err="1" smtClean="0"/>
              <a:t>colaz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96752"/>
            <a:ext cx="88840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u="sng" dirty="0" smtClean="0"/>
              <a:t>1° Fase:</a:t>
            </a:r>
            <a:r>
              <a:rPr lang="it-IT" sz="1600" dirty="0" smtClean="0"/>
              <a:t> </a:t>
            </a:r>
            <a:r>
              <a:rPr lang="it-IT" sz="1600" dirty="0" smtClean="0"/>
              <a:t>Nonna </a:t>
            </a:r>
            <a:r>
              <a:rPr lang="it-IT" sz="1600" dirty="0" smtClean="0"/>
              <a:t>Gianna prepara l’impasto che verrà poi lavorato dalle nostre abili mani.</a:t>
            </a:r>
            <a:endParaRPr lang="it-IT" sz="1600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0" y="1700808"/>
            <a:ext cx="4572000" cy="2743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5039544" cy="30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>
            <a:fillRect/>
          </a:stretch>
        </p:blipFill>
        <p:spPr>
          <a:xfrm>
            <a:off x="611559" y="548680"/>
            <a:ext cx="4455495" cy="324036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4008" y="404664"/>
            <a:ext cx="4402491" cy="1008112"/>
          </a:xfrm>
        </p:spPr>
        <p:txBody>
          <a:bodyPr>
            <a:normAutofit/>
          </a:bodyPr>
          <a:lstStyle/>
          <a:p>
            <a:pPr algn="ctr"/>
            <a:r>
              <a:rPr lang="it-IT" sz="1600" u="sng" dirty="0" smtClean="0"/>
              <a:t>2° Fase</a:t>
            </a:r>
            <a:r>
              <a:rPr lang="it-IT" sz="1600" dirty="0" smtClean="0"/>
              <a:t>: creazione di piccoli anelli.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50405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75656" y="332656"/>
            <a:ext cx="6227440" cy="768350"/>
          </a:xfrm>
        </p:spPr>
        <p:txBody>
          <a:bodyPr>
            <a:normAutofit/>
          </a:bodyPr>
          <a:lstStyle/>
          <a:p>
            <a:r>
              <a:rPr lang="it-IT" sz="1600" u="sng" dirty="0" smtClean="0"/>
              <a:t>3° Fase</a:t>
            </a:r>
            <a:r>
              <a:rPr lang="it-IT" sz="1600" dirty="0" smtClean="0"/>
              <a:t>: ed ecco a voi il risultato prima e dopo la cottura. Che bontà!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364088" cy="32184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2686"/>
            <a:ext cx="3008933" cy="53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Las </a:t>
            </a:r>
            <a:r>
              <a:rPr lang="it-IT" dirty="0" err="1" smtClean="0"/>
              <a:t>sopas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8600" y="126876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u="sng" dirty="0" smtClean="0"/>
              <a:t>1° Fase:</a:t>
            </a:r>
            <a:r>
              <a:rPr lang="it-IT" sz="1600" dirty="0" smtClean="0"/>
              <a:t> </a:t>
            </a:r>
            <a:r>
              <a:rPr lang="it-IT" sz="1600" dirty="0" smtClean="0"/>
              <a:t>nonna Gianna sbatte le uova con zucchero e latte</a:t>
            </a:r>
            <a:r>
              <a:rPr lang="it-IT" sz="1600" dirty="0" smtClean="0"/>
              <a:t>.</a:t>
            </a:r>
            <a:endParaRPr lang="it-IT" sz="1600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6" y="1844824"/>
            <a:ext cx="3672408" cy="22034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4680520" cy="26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Scheda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it-IT" sz="1600" dirty="0" smtClean="0"/>
          </a:p>
          <a:p>
            <a:r>
              <a:rPr lang="it-IT" sz="1800" b="1" dirty="0" smtClean="0"/>
              <a:t>Destinatari</a:t>
            </a:r>
            <a:r>
              <a:rPr lang="it-IT" sz="1800" b="1" dirty="0"/>
              <a:t>:</a:t>
            </a:r>
            <a:r>
              <a:rPr lang="it-IT" sz="1600" dirty="0"/>
              <a:t> sezione eterogena di 16 bambini (3-5 </a:t>
            </a:r>
            <a:r>
              <a:rPr lang="it-IT" sz="1600" dirty="0" smtClean="0"/>
              <a:t>anni).</a:t>
            </a:r>
          </a:p>
          <a:p>
            <a:endParaRPr lang="it-IT" sz="1600" dirty="0"/>
          </a:p>
          <a:p>
            <a:r>
              <a:rPr lang="it-IT" sz="1800" b="1" dirty="0" smtClean="0"/>
              <a:t>Persone </a:t>
            </a:r>
            <a:r>
              <a:rPr lang="it-IT" sz="1800" b="1" dirty="0"/>
              <a:t>coinvolte</a:t>
            </a:r>
            <a:r>
              <a:rPr lang="it-IT" sz="1600" dirty="0"/>
              <a:t>: insegnanti, bambini e </a:t>
            </a:r>
            <a:r>
              <a:rPr lang="it-IT" sz="1600" dirty="0" smtClean="0"/>
              <a:t>nonni.</a:t>
            </a:r>
          </a:p>
          <a:p>
            <a:endParaRPr lang="it-IT" sz="1600" dirty="0"/>
          </a:p>
          <a:p>
            <a:r>
              <a:rPr lang="it-IT" sz="1800" b="1" dirty="0"/>
              <a:t>Durata:</a:t>
            </a:r>
            <a:r>
              <a:rPr lang="it-IT" sz="1600" dirty="0"/>
              <a:t> da </a:t>
            </a:r>
            <a:r>
              <a:rPr lang="it-IT" sz="1600" dirty="0" smtClean="0"/>
              <a:t>Novembre </a:t>
            </a:r>
            <a:r>
              <a:rPr lang="it-IT" sz="1600" dirty="0"/>
              <a:t>2016 a Maggio 2017 (il progetto è ancora in fase di </a:t>
            </a:r>
            <a:r>
              <a:rPr lang="it-IT" sz="1600" dirty="0" smtClean="0"/>
              <a:t>realizzazione).</a:t>
            </a:r>
          </a:p>
          <a:p>
            <a:endParaRPr lang="it-IT" sz="1600" dirty="0" smtClean="0"/>
          </a:p>
          <a:p>
            <a:r>
              <a:rPr lang="it-IT" sz="1800" b="1" dirty="0" smtClean="0"/>
              <a:t>Obiettivi</a:t>
            </a:r>
            <a:r>
              <a:rPr lang="it-IT" sz="1800" b="1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/>
              <a:t>Conoscere e approfondire alcuni aspetti della cultura locale e delle usanze del proprio territorio.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/>
              <a:t>Utilizzare consapevolmente i propri sensi, soprattutto gusto e olfatto, per cogliere le caratteristiche percettive di ingredienti e sapori passati.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 smtClean="0"/>
              <a:t>Sperimentare </a:t>
            </a:r>
            <a:r>
              <a:rPr lang="it-IT" sz="1600" dirty="0"/>
              <a:t>la pluralità di linguaggi presenti nel territorio, cogliendo somiglianze e differenze fra la lingua di scolarizzazione (italiano) e la lingua friulana.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 smtClean="0"/>
              <a:t>Identificare </a:t>
            </a:r>
            <a:r>
              <a:rPr lang="it-IT" sz="1600" dirty="0"/>
              <a:t>e nominare in lingua friulana alcuni ingredienti e utensili.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600" dirty="0"/>
              <a:t>Rafforzare il legame affettivo con i propri nonni.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6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23528" y="573325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400" cap="small" dirty="0" smtClean="0"/>
              <a:t>Pronti via…e buon appetito!</a:t>
            </a:r>
            <a:endParaRPr lang="it-IT" sz="2400" cap="small" dirty="0"/>
          </a:p>
        </p:txBody>
      </p:sp>
    </p:spTree>
    <p:extLst>
      <p:ext uri="{BB962C8B-B14F-4D97-AF65-F5344CB8AC3E}">
        <p14:creationId xmlns:p14="http://schemas.microsoft.com/office/powerpoint/2010/main" val="16655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8064896" cy="768350"/>
          </a:xfrm>
        </p:spPr>
        <p:txBody>
          <a:bodyPr>
            <a:normAutofit/>
          </a:bodyPr>
          <a:lstStyle/>
          <a:p>
            <a:r>
              <a:rPr lang="it-IT" sz="1600" u="sng" dirty="0" smtClean="0"/>
              <a:t>2° Fase</a:t>
            </a:r>
            <a:r>
              <a:rPr lang="it-IT" sz="1600" dirty="0" smtClean="0"/>
              <a:t>: </a:t>
            </a:r>
            <a:r>
              <a:rPr lang="it-IT" sz="1600" dirty="0"/>
              <a:t>i</a:t>
            </a:r>
            <a:r>
              <a:rPr lang="it-IT" sz="1600" dirty="0" smtClean="0"/>
              <a:t>nzuppiamo le fette di pane nell’impasto. Wow galleggiano come barchette!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77" y="4149080"/>
            <a:ext cx="3851920" cy="23111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4895528" cy="293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7704856" cy="768350"/>
          </a:xfrm>
        </p:spPr>
        <p:txBody>
          <a:bodyPr>
            <a:normAutofit/>
          </a:bodyPr>
          <a:lstStyle/>
          <a:p>
            <a:r>
              <a:rPr lang="it-IT" sz="1600" u="sng" dirty="0" smtClean="0"/>
              <a:t>3° Fase</a:t>
            </a:r>
            <a:r>
              <a:rPr lang="it-IT" sz="1600" dirty="0" smtClean="0"/>
              <a:t>: dopo la frittura non resta che degustare questa prelibatezza!  </a:t>
            </a: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7801" y="28621"/>
            <a:ext cx="3744416" cy="66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3068960"/>
            <a:ext cx="8659688" cy="2666926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it-IT" b="1" i="1" dirty="0" smtClean="0"/>
              <a:t>L’avventura continua….</a:t>
            </a:r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endParaRPr lang="it-IT" sz="1600" dirty="0" smtClean="0"/>
          </a:p>
          <a:p>
            <a:pPr marL="0" indent="0" algn="r">
              <a:buNone/>
            </a:pPr>
            <a:endParaRPr lang="it-IT" sz="1600" dirty="0"/>
          </a:p>
          <a:p>
            <a:pPr marL="0" indent="0" algn="r">
              <a:buNone/>
            </a:pPr>
            <a:endParaRPr lang="it-IT" sz="1600" dirty="0" smtClean="0"/>
          </a:p>
          <a:p>
            <a:pPr marL="0" indent="0" algn="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1600" dirty="0" smtClean="0"/>
              <a:t>Ingredienti e trucchi del </a:t>
            </a:r>
            <a:r>
              <a:rPr lang="it-IT" sz="1600" dirty="0" smtClean="0"/>
              <a:t>mestiere, </a:t>
            </a:r>
            <a:r>
              <a:rPr lang="it-IT" sz="1600" dirty="0" smtClean="0"/>
              <a:t>già sveltati in queste poche ricette e da svelare in quelle che verranno, saranno racchiusi in una piccola pubblicazione che si realizzerà a fine Maggio. Tutte queste bontà si potranno </a:t>
            </a:r>
            <a:r>
              <a:rPr lang="it-IT" sz="1600" dirty="0" smtClean="0"/>
              <a:t>degustare il </a:t>
            </a:r>
            <a:r>
              <a:rPr lang="it-IT" sz="1600" dirty="0" smtClean="0"/>
              <a:t>25 </a:t>
            </a:r>
            <a:r>
              <a:rPr lang="it-IT" sz="1600" dirty="0" smtClean="0"/>
              <a:t>Giugno in occasione della festa </a:t>
            </a:r>
            <a:r>
              <a:rPr lang="it-IT" sz="1600" dirty="0" smtClean="0"/>
              <a:t>di S. Pietro ad Ampezzo!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57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155" y="260648"/>
            <a:ext cx="8686800" cy="841248"/>
          </a:xfrm>
        </p:spPr>
        <p:txBody>
          <a:bodyPr/>
          <a:lstStyle/>
          <a:p>
            <a:pPr algn="ctr"/>
            <a:r>
              <a:rPr lang="it-IT" dirty="0" smtClean="0"/>
              <a:t> i crostoli di nonna lucia</a:t>
            </a:r>
            <a:endParaRPr lang="it-IT" dirty="0"/>
          </a:p>
        </p:txBody>
      </p:sp>
      <p:pic>
        <p:nvPicPr>
          <p:cNvPr id="2054" name="Picture 6" descr="E:\Foto\CROSTOLI\I crostoli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6" y="1630346"/>
            <a:ext cx="5046235" cy="30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179512" y="1340768"/>
            <a:ext cx="8640960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16483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1°Fase</a:t>
            </a:r>
            <a:r>
              <a:rPr lang="it-IT" dirty="0" smtClean="0"/>
              <a:t>: preparazione dell’impasto.</a:t>
            </a:r>
            <a:endParaRPr lang="it-IT" dirty="0"/>
          </a:p>
        </p:txBody>
      </p:sp>
      <p:pic>
        <p:nvPicPr>
          <p:cNvPr id="11" name="Segnaposto 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>
            <a:fillRect/>
          </a:stretch>
        </p:blipFill>
        <p:spPr>
          <a:xfrm>
            <a:off x="4833811" y="3645024"/>
            <a:ext cx="4163144" cy="30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620688"/>
            <a:ext cx="7200800" cy="768350"/>
          </a:xfrm>
        </p:spPr>
        <p:txBody>
          <a:bodyPr>
            <a:normAutofit/>
          </a:bodyPr>
          <a:lstStyle/>
          <a:p>
            <a:r>
              <a:rPr lang="it-IT" sz="1600" u="sng" dirty="0" smtClean="0"/>
              <a:t>2° Fase: </a:t>
            </a:r>
            <a:r>
              <a:rPr lang="it-IT" sz="1600" dirty="0" smtClean="0"/>
              <a:t>mettiamoci all’opera stendendo la pasta e realizzando i crostoli.</a:t>
            </a:r>
            <a:endParaRPr lang="it-IT" sz="1600" dirty="0"/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>
            <a:fillRect/>
          </a:stretch>
        </p:blipFill>
        <p:spPr>
          <a:xfrm>
            <a:off x="1331640" y="1268760"/>
            <a:ext cx="6237693" cy="4536504"/>
          </a:xfrm>
        </p:spPr>
      </p:pic>
    </p:spTree>
    <p:extLst>
      <p:ext uri="{BB962C8B-B14F-4D97-AF65-F5344CB8AC3E}">
        <p14:creationId xmlns:p14="http://schemas.microsoft.com/office/powerpoint/2010/main" val="17653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5" b="29545"/>
          <a:stretch>
            <a:fillRect/>
          </a:stretch>
        </p:blipFill>
        <p:spPr>
          <a:xfrm>
            <a:off x="1259632" y="1196752"/>
            <a:ext cx="6525724" cy="4745981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620688"/>
            <a:ext cx="7920880" cy="768350"/>
          </a:xfrm>
        </p:spPr>
        <p:txBody>
          <a:bodyPr>
            <a:normAutofit/>
          </a:bodyPr>
          <a:lstStyle/>
          <a:p>
            <a:r>
              <a:rPr lang="it-IT" sz="1600" u="sng" dirty="0" smtClean="0"/>
              <a:t>3° Fase: </a:t>
            </a:r>
            <a:r>
              <a:rPr lang="it-IT" sz="1600" dirty="0" smtClean="0"/>
              <a:t>procediamo con la cottura, una spolvera di zucchero a velo e il dolce è pronto!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463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</a:t>
            </a:r>
            <a:r>
              <a:rPr lang="it-IT" dirty="0" err="1" smtClean="0"/>
              <a:t>jota</a:t>
            </a:r>
            <a:r>
              <a:rPr lang="it-IT" dirty="0" smtClean="0"/>
              <a:t> di </a:t>
            </a:r>
            <a:r>
              <a:rPr lang="it-IT" dirty="0" err="1" smtClean="0"/>
              <a:t>dimpeĆ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74008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u="sng" dirty="0" smtClean="0"/>
              <a:t>1° Fase</a:t>
            </a:r>
            <a:r>
              <a:rPr lang="it-IT" sz="1600" dirty="0" smtClean="0"/>
              <a:t>: con l’aiuto dei nostri sensi assaggiamo e annusiamo gli ingredienti di questa ricetta.</a:t>
            </a:r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3074" name="Picture 2" descr="E:\Foto\LA JOTA DI DIMPEC\Jot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37626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\LA JOTA DI DIMPEC\Jot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16" y="2300874"/>
            <a:ext cx="58886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488329"/>
            <a:ext cx="7962964" cy="530002"/>
          </a:xfrm>
        </p:spPr>
        <p:txBody>
          <a:bodyPr/>
          <a:lstStyle/>
          <a:p>
            <a:pPr lvl="0">
              <a:buClr>
                <a:srgbClr val="F0A22E"/>
              </a:buClr>
            </a:pPr>
            <a:r>
              <a:rPr lang="it-IT" sz="1600" u="sng" cap="none" dirty="0" smtClean="0">
                <a:solidFill>
                  <a:srgbClr val="4E3B30"/>
                </a:solidFill>
                <a:latin typeface="Franklin Gothic Book"/>
              </a:rPr>
              <a:t>2° </a:t>
            </a:r>
            <a:r>
              <a:rPr lang="it-IT" sz="1600" u="sng" cap="none" dirty="0">
                <a:solidFill>
                  <a:srgbClr val="4E3B30"/>
                </a:solidFill>
                <a:latin typeface="Franklin Gothic Book"/>
              </a:rPr>
              <a:t>Fase</a:t>
            </a:r>
            <a:r>
              <a:rPr lang="it-IT" sz="1600" cap="none" dirty="0">
                <a:solidFill>
                  <a:srgbClr val="4E3B30"/>
                </a:solidFill>
                <a:latin typeface="Franklin Gothic Book"/>
              </a:rPr>
              <a:t>: </a:t>
            </a:r>
            <a:r>
              <a:rPr lang="it-IT" sz="1600" cap="none" dirty="0" smtClean="0">
                <a:solidFill>
                  <a:srgbClr val="4E3B30"/>
                </a:solidFill>
                <a:latin typeface="Franklin Gothic Book"/>
              </a:rPr>
              <a:t>nonna Edda prepara la </a:t>
            </a:r>
            <a:r>
              <a:rPr lang="it-IT" sz="1600" cap="none" dirty="0" err="1" smtClean="0">
                <a:solidFill>
                  <a:srgbClr val="4E3B30"/>
                </a:solidFill>
                <a:latin typeface="Franklin Gothic Book"/>
              </a:rPr>
              <a:t>jota</a:t>
            </a:r>
            <a:r>
              <a:rPr lang="it-IT" sz="1600" cap="none" dirty="0" smtClean="0">
                <a:solidFill>
                  <a:srgbClr val="4E3B30"/>
                </a:solidFill>
                <a:latin typeface="Franklin Gothic Book"/>
              </a:rPr>
              <a:t> e procede con la bollitura. </a:t>
            </a:r>
            <a:endParaRPr lang="it-IT" sz="1600" cap="none" dirty="0">
              <a:solidFill>
                <a:srgbClr val="4E3B30"/>
              </a:solidFill>
              <a:latin typeface="Franklin Gothic Book"/>
            </a:endParaRPr>
          </a:p>
          <a:p>
            <a:endParaRPr lang="it-IT" dirty="0">
              <a:latin typeface="Franklin Gothic Book" panose="020B0503020102020204" pitchFamily="34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824536" cy="2713801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0156" y="2796929"/>
            <a:ext cx="2736304" cy="4864541"/>
          </a:xfrm>
        </p:spPr>
      </p:pic>
      <p:sp>
        <p:nvSpPr>
          <p:cNvPr id="10" name="CasellaDiTesto 9"/>
          <p:cNvSpPr txBox="1"/>
          <p:nvPr/>
        </p:nvSpPr>
        <p:spPr>
          <a:xfrm>
            <a:off x="5364088" y="1052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PRIMA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58543" y="55172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DOPO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5364088" y="1422068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600" u="sng" dirty="0" smtClean="0"/>
              <a:t>3° Fase</a:t>
            </a:r>
            <a:r>
              <a:rPr lang="it-IT" sz="1600" dirty="0" smtClean="0"/>
              <a:t>: Buon appetito!</a:t>
            </a:r>
            <a:endParaRPr lang="it-IT" sz="1600" dirty="0"/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328"/>
          <a:stretch>
            <a:fillRect/>
          </a:stretch>
        </p:blipFill>
        <p:spPr>
          <a:xfrm>
            <a:off x="3347864" y="1556791"/>
            <a:ext cx="5406174" cy="3931763"/>
          </a:xfrm>
        </p:spPr>
      </p:pic>
      <p:pic>
        <p:nvPicPr>
          <p:cNvPr id="4099" name="Picture 3" descr="E:\Foto\LA JOTA DI DIMPEC\Jota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2277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</a:t>
            </a:r>
            <a:r>
              <a:rPr lang="it-IT" dirty="0" err="1" smtClean="0"/>
              <a:t>pestadicia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0019" y="1268760"/>
            <a:ext cx="8884096" cy="481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u="sng" dirty="0" smtClean="0"/>
              <a:t>1° Fase</a:t>
            </a:r>
            <a:r>
              <a:rPr lang="it-IT" sz="1600" dirty="0" smtClean="0"/>
              <a:t>: preparazione degli ingredienti: con le nostre manine sgraniamo i chicchi di mais dalle pannocchie.</a:t>
            </a:r>
            <a:endParaRPr lang="it-IT" sz="1600" dirty="0"/>
          </a:p>
        </p:txBody>
      </p:sp>
      <p:pic>
        <p:nvPicPr>
          <p:cNvPr id="1026" name="Picture 2" descr="E:\Foto\LA PESTADICIA\La pestadici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9"/>
            <a:ext cx="3744416" cy="236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\LA PESTADICIA\La pestadici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448955" cy="25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1408</TotalTime>
  <Words>500</Words>
  <Application>Microsoft Office PowerPoint</Application>
  <PresentationFormat>Presentazione su schermo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Terra</vt:lpstr>
      <vt:lpstr>I savÔrs dai nostris nonos</vt:lpstr>
      <vt:lpstr>Scheda progetto</vt:lpstr>
      <vt:lpstr> i crostoli di nonna lucia</vt:lpstr>
      <vt:lpstr>Presentazione standard di PowerPoint</vt:lpstr>
      <vt:lpstr>Presentazione standard di PowerPoint</vt:lpstr>
      <vt:lpstr>La jota di dimpeĆ</vt:lpstr>
      <vt:lpstr>Presentazione standard di PowerPoint</vt:lpstr>
      <vt:lpstr>Presentazione standard di PowerPoint</vt:lpstr>
      <vt:lpstr>La pestadicia</vt:lpstr>
      <vt:lpstr>Presentazione standard di PowerPoint</vt:lpstr>
      <vt:lpstr>Presentazione standard di PowerPoint</vt:lpstr>
      <vt:lpstr>Complimenti agli chef!</vt:lpstr>
      <vt:lpstr>Polenta cuinciada</vt:lpstr>
      <vt:lpstr>Presentazione standard di PowerPoint</vt:lpstr>
      <vt:lpstr>Presentazione standard di PowerPoint</vt:lpstr>
      <vt:lpstr>I colaz</vt:lpstr>
      <vt:lpstr>Presentazione standard di PowerPoint</vt:lpstr>
      <vt:lpstr>Presentazione standard di PowerPoint</vt:lpstr>
      <vt:lpstr>Las sopas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</dc:creator>
  <cp:lastModifiedBy>Elisa</cp:lastModifiedBy>
  <cp:revision>20</cp:revision>
  <dcterms:created xsi:type="dcterms:W3CDTF">2017-04-07T19:11:43Z</dcterms:created>
  <dcterms:modified xsi:type="dcterms:W3CDTF">2017-04-10T14:40:56Z</dcterms:modified>
</cp:coreProperties>
</file>