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3" r:id="rId5"/>
    <p:sldId id="262" r:id="rId6"/>
    <p:sldId id="261" r:id="rId7"/>
    <p:sldId id="265" r:id="rId8"/>
    <p:sldId id="260" r:id="rId9"/>
    <p:sldId id="266" r:id="rId10"/>
    <p:sldId id="274" r:id="rId11"/>
    <p:sldId id="275" r:id="rId12"/>
    <p:sldId id="270" r:id="rId13"/>
    <p:sldId id="267" r:id="rId14"/>
    <p:sldId id="269" r:id="rId15"/>
    <p:sldId id="276" r:id="rId16"/>
    <p:sldId id="271" r:id="rId17"/>
    <p:sldId id="272" r:id="rId18"/>
    <p:sldId id="273" r:id="rId19"/>
    <p:sldId id="277" r:id="rId20"/>
    <p:sldId id="278"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24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4E45732-3E9C-4E8B-92BE-68D6066B69AE}" type="datetimeFigureOut">
              <a:rPr lang="it-IT" smtClean="0"/>
              <a:pPr/>
              <a:t>11/12/2017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7AF7157-A90A-40F7-AE3C-59F3E5356D61}" type="slidenum">
              <a:rPr lang="it-IT" smtClean="0"/>
              <a:pPr/>
              <a:t>‹N›</a:t>
            </a:fld>
            <a:endParaRPr lang="it-IT"/>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45732-3E9C-4E8B-92BE-68D6066B69AE}" type="datetimeFigureOut">
              <a:rPr lang="it-IT" smtClean="0"/>
              <a:pPr/>
              <a:t>11/12/2017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F7157-A90A-40F7-AE3C-59F3E5356D61}"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928662" y="5143512"/>
            <a:ext cx="7056784" cy="1200329"/>
          </a:xfrm>
          <a:prstGeom prst="rect">
            <a:avLst/>
          </a:prstGeom>
          <a:noFill/>
        </p:spPr>
        <p:txBody>
          <a:bodyPr wrap="square" rtlCol="0">
            <a:spAutoFit/>
          </a:bodyPr>
          <a:lstStyle/>
          <a:p>
            <a:pPr algn="ctr"/>
            <a:r>
              <a:rPr lang="it-IT" sz="3600" b="1" dirty="0">
                <a:solidFill>
                  <a:srgbClr val="FFFF00"/>
                </a:solidFill>
                <a:effectLst>
                  <a:outerShdw blurRad="38100" dist="38100" dir="2700000" algn="tl">
                    <a:srgbClr val="000000">
                      <a:alpha val="43137"/>
                    </a:srgbClr>
                  </a:outerShdw>
                </a:effectLst>
                <a:latin typeface="Arial Rounded MT Bold" pitchFamily="34" charset="0"/>
              </a:rPr>
              <a:t>SCUOLA MATERNA</a:t>
            </a:r>
          </a:p>
          <a:p>
            <a:pPr algn="ctr"/>
            <a:r>
              <a:rPr lang="it-IT" sz="3600" b="1" dirty="0">
                <a:solidFill>
                  <a:srgbClr val="FFFF00"/>
                </a:solidFill>
                <a:effectLst>
                  <a:outerShdw blurRad="38100" dist="38100" dir="2700000" algn="tl">
                    <a:srgbClr val="000000">
                      <a:alpha val="43137"/>
                    </a:srgbClr>
                  </a:outerShdw>
                </a:effectLst>
                <a:latin typeface="Arial Rounded MT Bold" pitchFamily="34" charset="0"/>
              </a:rPr>
              <a:t> “TEN. S. SBRIZZAI”  PAULARO</a:t>
            </a:r>
          </a:p>
        </p:txBody>
      </p:sp>
      <p:sp>
        <p:nvSpPr>
          <p:cNvPr id="6" name="Ritaglia e arrotonda singolo angolo rettangolo 5"/>
          <p:cNvSpPr/>
          <p:nvPr/>
        </p:nvSpPr>
        <p:spPr>
          <a:xfrm>
            <a:off x="1500166" y="214290"/>
            <a:ext cx="6286544" cy="3286148"/>
          </a:xfrm>
          <a:prstGeom prst="snipRoundRect">
            <a:avLst/>
          </a:prstGeom>
          <a:blipFill>
            <a:blip r:embed="rId5" cstate="print"/>
            <a:stretch>
              <a:fillRect/>
            </a:stretch>
          </a:blipFill>
          <a:ln>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57290" y="214290"/>
            <a:ext cx="6643701" cy="4982775"/>
          </a:xfrm>
          <a:prstGeom prst="snip1Rect">
            <a:avLst/>
          </a:prstGeom>
          <a:solidFill>
            <a:srgbClr val="FFFFFF">
              <a:shade val="85000"/>
            </a:srgbClr>
          </a:solidFill>
          <a:ln>
            <a:solidFill>
              <a:srgbClr val="FFFF00"/>
            </a:solidFill>
          </a:ln>
          <a:effectLst>
            <a:glow rad="139700">
              <a:schemeClr val="accent3">
                <a:satMod val="175000"/>
                <a:alpha val="40000"/>
              </a:schemeClr>
            </a:glow>
            <a:reflection blurRad="12700" stA="38000" endPos="28000" dist="5000" dir="5400000" sy="-100000" algn="bl" rotWithShape="0"/>
          </a:effectLst>
        </p:spPr>
      </p:pic>
      <p:pic>
        <p:nvPicPr>
          <p:cNvPr id="3" name="Enya - Carribean blue (Colonna sonora piccolo grande amo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wipe(down)">
                                      <p:cBhvr>
                                        <p:cTn id="34" dur="580">
                                          <p:stCondLst>
                                            <p:cond delay="0"/>
                                          </p:stCondLst>
                                        </p:cTn>
                                        <p:tgtEl>
                                          <p:spTgt spid="1026"/>
                                        </p:tgtEl>
                                      </p:cBhvr>
                                    </p:animEffect>
                                    <p:anim calcmode="lin" valueType="num">
                                      <p:cBhvr>
                                        <p:cTn id="35"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0" dur="26">
                                          <p:stCondLst>
                                            <p:cond delay="650"/>
                                          </p:stCondLst>
                                        </p:cTn>
                                        <p:tgtEl>
                                          <p:spTgt spid="1026"/>
                                        </p:tgtEl>
                                      </p:cBhvr>
                                      <p:to x="100000" y="60000"/>
                                    </p:animScale>
                                    <p:animScale>
                                      <p:cBhvr>
                                        <p:cTn id="41" dur="166" decel="50000">
                                          <p:stCondLst>
                                            <p:cond delay="676"/>
                                          </p:stCondLst>
                                        </p:cTn>
                                        <p:tgtEl>
                                          <p:spTgt spid="1026"/>
                                        </p:tgtEl>
                                      </p:cBhvr>
                                      <p:to x="100000" y="100000"/>
                                    </p:animScale>
                                    <p:animScale>
                                      <p:cBhvr>
                                        <p:cTn id="42" dur="26">
                                          <p:stCondLst>
                                            <p:cond delay="1312"/>
                                          </p:stCondLst>
                                        </p:cTn>
                                        <p:tgtEl>
                                          <p:spTgt spid="1026"/>
                                        </p:tgtEl>
                                      </p:cBhvr>
                                      <p:to x="100000" y="80000"/>
                                    </p:animScale>
                                    <p:animScale>
                                      <p:cBhvr>
                                        <p:cTn id="43" dur="166" decel="50000">
                                          <p:stCondLst>
                                            <p:cond delay="1338"/>
                                          </p:stCondLst>
                                        </p:cTn>
                                        <p:tgtEl>
                                          <p:spTgt spid="1026"/>
                                        </p:tgtEl>
                                      </p:cBhvr>
                                      <p:to x="100000" y="100000"/>
                                    </p:animScale>
                                    <p:animScale>
                                      <p:cBhvr>
                                        <p:cTn id="44" dur="26">
                                          <p:stCondLst>
                                            <p:cond delay="1642"/>
                                          </p:stCondLst>
                                        </p:cTn>
                                        <p:tgtEl>
                                          <p:spTgt spid="1026"/>
                                        </p:tgtEl>
                                      </p:cBhvr>
                                      <p:to x="100000" y="90000"/>
                                    </p:animScale>
                                    <p:animScale>
                                      <p:cBhvr>
                                        <p:cTn id="45" dur="166" decel="50000">
                                          <p:stCondLst>
                                            <p:cond delay="1668"/>
                                          </p:stCondLst>
                                        </p:cTn>
                                        <p:tgtEl>
                                          <p:spTgt spid="1026"/>
                                        </p:tgtEl>
                                      </p:cBhvr>
                                      <p:to x="100000" y="100000"/>
                                    </p:animScale>
                                    <p:animScale>
                                      <p:cBhvr>
                                        <p:cTn id="46" dur="26">
                                          <p:stCondLst>
                                            <p:cond delay="1808"/>
                                          </p:stCondLst>
                                        </p:cTn>
                                        <p:tgtEl>
                                          <p:spTgt spid="1026"/>
                                        </p:tgtEl>
                                      </p:cBhvr>
                                      <p:to x="100000" y="95000"/>
                                    </p:animScale>
                                    <p:animScale>
                                      <p:cBhvr>
                                        <p:cTn id="47"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3"/>
                </p:tgtEl>
              </p:cMediaNode>
            </p:audio>
          </p:childTnLst>
        </p:cTn>
      </p:par>
    </p:tnLst>
    <p:bldLst>
      <p:bldP spid="4"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p:cNvPicPr>
            <a:picLocks noGrp="1" noChangeAspect="1" noChangeArrowheads="1"/>
          </p:cNvPicPr>
          <p:nvPr>
            <p:ph idx="1"/>
          </p:nvPr>
        </p:nvPicPr>
        <p:blipFill>
          <a:blip r:embed="rId2" cstate="print">
            <a:lum bright="20000" contrast="40000"/>
          </a:blip>
          <a:srcRect t="4651" b="10465"/>
          <a:stretch>
            <a:fillRect/>
          </a:stretch>
        </p:blipFill>
        <p:spPr bwMode="auto">
          <a:xfrm>
            <a:off x="0" y="214290"/>
            <a:ext cx="4500593" cy="6198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3" cstate="print">
            <a:lum bright="10000" contrast="40000"/>
          </a:blip>
          <a:srcRect l="15892" r="5704" b="2985"/>
          <a:stretch>
            <a:fillRect/>
          </a:stretch>
        </p:blipFill>
        <p:spPr bwMode="auto">
          <a:xfrm rot="16200000">
            <a:off x="3606377" y="1037037"/>
            <a:ext cx="6003212" cy="464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latin typeface="Algerian" pitchFamily="82" charset="0"/>
              </a:rPr>
              <a:t>OSSERVIAMO I BAMBINI …</a:t>
            </a:r>
            <a:br>
              <a:rPr lang="it-IT" dirty="0"/>
            </a:br>
            <a:endParaRPr lang="it-IT" dirty="0"/>
          </a:p>
        </p:txBody>
      </p:sp>
      <p:sp>
        <p:nvSpPr>
          <p:cNvPr id="5" name="Segnaposto contenuto 4"/>
          <p:cNvSpPr>
            <a:spLocks noGrp="1"/>
          </p:cNvSpPr>
          <p:nvPr>
            <p:ph idx="1"/>
          </p:nvPr>
        </p:nvSpPr>
        <p:spPr>
          <a:xfrm>
            <a:off x="428596" y="1285860"/>
            <a:ext cx="8229600" cy="4525963"/>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it-IT" sz="2000" b="1" dirty="0"/>
              <a:t>I bambini medi, grandi e piccoli vengono lasciati in salone liberi a giocare con materiali poveri che venivano usati nei giochi di una volta : lana, gomitoli, sassi, bottoni, coperte …</a:t>
            </a:r>
          </a:p>
          <a:p>
            <a:pPr>
              <a:buNone/>
            </a:pPr>
            <a:r>
              <a:rPr lang="it-IT" sz="2000" b="1" dirty="0"/>
              <a:t>Si sono divertiti molto a inventare con …</a:t>
            </a:r>
          </a:p>
          <a:p>
            <a:pPr>
              <a:buNone/>
            </a:pPr>
            <a:r>
              <a:rPr lang="it-IT" sz="2000" dirty="0"/>
              <a:t>-     </a:t>
            </a:r>
            <a:r>
              <a:rPr lang="it-IT" sz="2000" b="1" dirty="0"/>
              <a:t>Cerchi</a:t>
            </a:r>
            <a:r>
              <a:rPr lang="it-IT" sz="2000" dirty="0"/>
              <a:t>: percorsi, saltare, girare, tirare</a:t>
            </a:r>
          </a:p>
          <a:p>
            <a:pPr>
              <a:buFontTx/>
              <a:buChar char="-"/>
            </a:pPr>
            <a:r>
              <a:rPr lang="it-IT" sz="2000" b="1" dirty="0"/>
              <a:t>Fili di lana</a:t>
            </a:r>
            <a:r>
              <a:rPr lang="it-IT" sz="2000" dirty="0"/>
              <a:t>: arrotolare la casetta, costruire le trappole con i fili si fa finta di prendere la scossa , mi arrotolo con il filo e faccio finta di essere un robot, tiro della fune.</a:t>
            </a:r>
          </a:p>
          <a:p>
            <a:pPr>
              <a:buFontTx/>
              <a:buChar char="-"/>
            </a:pPr>
            <a:r>
              <a:rPr lang="it-IT" sz="2000" b="1" dirty="0"/>
              <a:t>Bottiglie di plastica</a:t>
            </a:r>
            <a:r>
              <a:rPr lang="it-IT" sz="2000" dirty="0"/>
              <a:t>: quando passa qualcuno suono come uno strumento musicale</a:t>
            </a:r>
          </a:p>
          <a:p>
            <a:pPr>
              <a:buFontTx/>
              <a:buChar char="-"/>
            </a:pPr>
            <a:r>
              <a:rPr lang="it-IT" sz="2000" b="1" dirty="0"/>
              <a:t>Stoffa</a:t>
            </a:r>
            <a:r>
              <a:rPr lang="it-IT" sz="2000" dirty="0"/>
              <a:t>: la tovaglia per preparare la tavola e le tende della casa </a:t>
            </a:r>
          </a:p>
          <a:p>
            <a:pPr>
              <a:buFontTx/>
              <a:buChar char="-"/>
            </a:pPr>
            <a:r>
              <a:rPr lang="it-IT" sz="2000" b="1" dirty="0"/>
              <a:t>Bottoni</a:t>
            </a:r>
            <a:r>
              <a:rPr lang="it-IT" sz="2000" dirty="0"/>
              <a:t>: le torte, i biscotti e i piattini </a:t>
            </a:r>
          </a:p>
          <a:p>
            <a:pPr>
              <a:buFontTx/>
              <a:buChar char="-"/>
            </a:pPr>
            <a:r>
              <a:rPr lang="it-IT" sz="2000" b="1" dirty="0"/>
              <a:t>Sassi</a:t>
            </a:r>
            <a:r>
              <a:rPr lang="it-IT" sz="2000" dirty="0"/>
              <a:t>: preparo la cena e il pranzo </a:t>
            </a:r>
          </a:p>
          <a:p>
            <a:pPr>
              <a:buFontTx/>
              <a:buChar char="-"/>
            </a:pPr>
            <a:endParaRPr lang="it-IT" dirty="0"/>
          </a:p>
          <a:p>
            <a:pPr>
              <a:buNone/>
            </a:pPr>
            <a:endParaRPr lang="it-IT" dirty="0"/>
          </a:p>
        </p:txBody>
      </p:sp>
      <p:sp>
        <p:nvSpPr>
          <p:cNvPr id="6" name="Freccia a destra 5"/>
          <p:cNvSpPr/>
          <p:nvPr/>
        </p:nvSpPr>
        <p:spPr>
          <a:xfrm>
            <a:off x="7286644" y="5000636"/>
            <a:ext cx="1000132" cy="571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158" y="285728"/>
            <a:ext cx="3054927" cy="4073236"/>
          </a:xfrm>
          <a:prstGeom prst="rect">
            <a:avLst/>
          </a:prstGeom>
          <a:ln>
            <a:noFill/>
          </a:ln>
          <a:effectLst>
            <a:softEdge rad="112500"/>
          </a:effectLst>
        </p:spPr>
      </p:pic>
      <p:pic>
        <p:nvPicPr>
          <p:cNvPr id="5" name="Immagine 4" descr="IMG_4872.JPG"/>
          <p:cNvPicPr>
            <a:picLocks noChangeAspect="1"/>
          </p:cNvPicPr>
          <p:nvPr/>
        </p:nvPicPr>
        <p:blipFill>
          <a:blip r:embed="rId3" cstate="print"/>
          <a:stretch>
            <a:fillRect/>
          </a:stretch>
        </p:blipFill>
        <p:spPr>
          <a:xfrm>
            <a:off x="1285852" y="1428736"/>
            <a:ext cx="5429288" cy="4071966"/>
          </a:xfrm>
          <a:prstGeom prst="rect">
            <a:avLst/>
          </a:prstGeom>
          <a:ln>
            <a:noFill/>
          </a:ln>
          <a:effectLst>
            <a:softEdge rad="112500"/>
          </a:effectLst>
        </p:spPr>
      </p:pic>
      <p:pic>
        <p:nvPicPr>
          <p:cNvPr id="6" name="Immagine 5" descr="IMG_4872.JPG"/>
          <p:cNvPicPr>
            <a:picLocks noChangeAspect="1"/>
          </p:cNvPicPr>
          <p:nvPr/>
        </p:nvPicPr>
        <p:blipFill>
          <a:blip r:embed="rId4" cstate="print"/>
          <a:stretch>
            <a:fillRect/>
          </a:stretch>
        </p:blipFill>
        <p:spPr>
          <a:xfrm>
            <a:off x="3214678" y="428604"/>
            <a:ext cx="5429288" cy="4071966"/>
          </a:xfrm>
          <a:prstGeom prst="rect">
            <a:avLst/>
          </a:prstGeom>
          <a:ln>
            <a:noFill/>
          </a:ln>
          <a:effectLst>
            <a:softEdge rad="112500"/>
          </a:effectLst>
        </p:spPr>
      </p:pic>
      <p:pic>
        <p:nvPicPr>
          <p:cNvPr id="7" name="Immagine 6" descr="IMG_4872.JPG"/>
          <p:cNvPicPr>
            <a:picLocks noChangeAspect="1"/>
          </p:cNvPicPr>
          <p:nvPr/>
        </p:nvPicPr>
        <p:blipFill>
          <a:blip r:embed="rId5" cstate="print"/>
          <a:stretch>
            <a:fillRect/>
          </a:stretch>
        </p:blipFill>
        <p:spPr>
          <a:xfrm>
            <a:off x="2643174" y="2143116"/>
            <a:ext cx="5429288" cy="4071966"/>
          </a:xfrm>
          <a:prstGeom prst="rect">
            <a:avLst/>
          </a:prstGeom>
          <a:ln>
            <a:noFill/>
          </a:ln>
          <a:effectLst>
            <a:softEdge rad="112500"/>
          </a:effectLst>
        </p:spPr>
      </p:pic>
      <p:pic>
        <p:nvPicPr>
          <p:cNvPr id="8" name="Immagine 7" descr="IMG_4872.JPG"/>
          <p:cNvPicPr>
            <a:picLocks noChangeAspect="1"/>
          </p:cNvPicPr>
          <p:nvPr/>
        </p:nvPicPr>
        <p:blipFill>
          <a:blip r:embed="rId6" cstate="print"/>
          <a:stretch>
            <a:fillRect/>
          </a:stretch>
        </p:blipFill>
        <p:spPr>
          <a:xfrm>
            <a:off x="428596" y="2571744"/>
            <a:ext cx="5429288" cy="4071966"/>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ChangeAspect="1" noChangeArrowheads="1"/>
          </p:cNvPicPr>
          <p:nvPr/>
        </p:nvPicPr>
        <p:blipFill>
          <a:blip r:embed="rId2" cstate="print">
            <a:lum bright="20000" contrast="40000"/>
          </a:blip>
          <a:srcRect l="6777"/>
          <a:stretch>
            <a:fillRect/>
          </a:stretch>
        </p:blipFill>
        <p:spPr bwMode="auto">
          <a:xfrm>
            <a:off x="642910" y="285728"/>
            <a:ext cx="6878599" cy="4143404"/>
          </a:xfrm>
          <a:prstGeom prst="rect">
            <a:avLst/>
          </a:prstGeom>
          <a:noFill/>
          <a:ln w="9525">
            <a:noFill/>
            <a:miter lim="800000"/>
            <a:headEnd/>
            <a:tailEnd/>
          </a:ln>
          <a:effectLst/>
        </p:spPr>
      </p:pic>
      <p:pic>
        <p:nvPicPr>
          <p:cNvPr id="4" name="Segnaposto contenuto 3" descr="IMG_4872.JPG"/>
          <p:cNvPicPr>
            <a:picLocks noGrp="1" noChangeAspect="1"/>
          </p:cNvPicPr>
          <p:nvPr>
            <p:ph idx="1"/>
          </p:nvPr>
        </p:nvPicPr>
        <p:blipFill>
          <a:blip r:embed="rId3" cstate="print"/>
          <a:srcRect r="19659"/>
          <a:stretch>
            <a:fillRect/>
          </a:stretch>
        </p:blipFill>
        <p:spPr>
          <a:xfrm>
            <a:off x="714348" y="1928802"/>
            <a:ext cx="4214842" cy="3934644"/>
          </a:xfrm>
          <a:prstGeom prst="rect">
            <a:avLst/>
          </a:prstGeom>
          <a:ln>
            <a:noFill/>
          </a:ln>
          <a:effectLst>
            <a:softEdge rad="112500"/>
          </a:effectLst>
        </p:spPr>
      </p:pic>
      <p:pic>
        <p:nvPicPr>
          <p:cNvPr id="3077" name="Picture 5"/>
          <p:cNvPicPr>
            <a:picLocks noChangeAspect="1" noChangeArrowheads="1"/>
          </p:cNvPicPr>
          <p:nvPr/>
        </p:nvPicPr>
        <p:blipFill>
          <a:blip r:embed="rId4" cstate="print">
            <a:lum bright="20000" contrast="40000"/>
          </a:blip>
          <a:srcRect/>
          <a:stretch>
            <a:fillRect/>
          </a:stretch>
        </p:blipFill>
        <p:spPr bwMode="auto">
          <a:xfrm rot="5400000">
            <a:off x="3151064" y="992284"/>
            <a:ext cx="3862654" cy="6878699"/>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lum bright="20000"/>
          </a:blip>
          <a:srcRect t="6850"/>
          <a:stretch>
            <a:fillRect/>
          </a:stretch>
        </p:blipFill>
        <p:spPr bwMode="auto">
          <a:xfrm>
            <a:off x="5072066" y="571480"/>
            <a:ext cx="3641719" cy="6040991"/>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circle(in)">
                                      <p:cBhvr>
                                        <p:cTn id="17" dur="2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circle(in)">
                                      <p:cBhvr>
                                        <p:cTn id="22"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lgerian" pitchFamily="82" charset="0"/>
              </a:rPr>
              <a:t>ĞUC DA  MACETE (MACULE)</a:t>
            </a:r>
          </a:p>
        </p:txBody>
      </p:sp>
      <p:pic>
        <p:nvPicPr>
          <p:cNvPr id="4" name="Segnaposto contenuto 3" descr="IMG_4872.JPG"/>
          <p:cNvPicPr>
            <a:picLocks noGrp="1" noChangeAspect="1"/>
          </p:cNvPicPr>
          <p:nvPr>
            <p:ph idx="1"/>
          </p:nvPr>
        </p:nvPicPr>
        <p:blipFill>
          <a:blip r:embed="rId2" cstate="print"/>
          <a:stretch>
            <a:fillRect/>
          </a:stretch>
        </p:blipFill>
        <p:spPr>
          <a:xfrm>
            <a:off x="500034" y="1357298"/>
            <a:ext cx="4239179" cy="3177013"/>
          </a:xfrm>
          <a:prstGeom prst="rect">
            <a:avLst/>
          </a:prstGeom>
          <a:ln>
            <a:noFill/>
          </a:ln>
          <a:effectLst>
            <a:softEdge rad="112500"/>
          </a:effectLst>
        </p:spPr>
      </p:pic>
      <p:sp>
        <p:nvSpPr>
          <p:cNvPr id="7" name="CasellaDiTesto 6"/>
          <p:cNvSpPr txBox="1"/>
          <p:nvPr/>
        </p:nvSpPr>
        <p:spPr>
          <a:xfrm>
            <a:off x="5214942" y="2285992"/>
            <a:ext cx="3429024" cy="369332"/>
          </a:xfrm>
          <a:prstGeom prst="rect">
            <a:avLst/>
          </a:prstGeom>
          <a:noFill/>
        </p:spPr>
        <p:txBody>
          <a:bodyPr wrap="square" rtlCol="0">
            <a:spAutoFit/>
          </a:bodyPr>
          <a:lstStyle/>
          <a:p>
            <a:r>
              <a:rPr lang="it-IT" dirty="0"/>
              <a:t>DIVIDIAMO PER COLORE LA LANA </a:t>
            </a:r>
          </a:p>
        </p:txBody>
      </p:sp>
      <p:pic>
        <p:nvPicPr>
          <p:cNvPr id="5" name="Immagine 4" descr="IMG_4872.JPG"/>
          <p:cNvPicPr>
            <a:picLocks noChangeAspect="1"/>
          </p:cNvPicPr>
          <p:nvPr/>
        </p:nvPicPr>
        <p:blipFill>
          <a:blip r:embed="rId3" cstate="print"/>
          <a:stretch>
            <a:fillRect/>
          </a:stretch>
        </p:blipFill>
        <p:spPr>
          <a:xfrm>
            <a:off x="571472" y="3178967"/>
            <a:ext cx="4572032" cy="3429024"/>
          </a:xfrm>
          <a:prstGeom prst="rect">
            <a:avLst/>
          </a:prstGeom>
          <a:ln>
            <a:noFill/>
          </a:ln>
          <a:effectLst>
            <a:softEdge rad="112500"/>
          </a:effectLst>
        </p:spPr>
      </p:pic>
      <p:sp>
        <p:nvSpPr>
          <p:cNvPr id="8" name="CasellaDiTesto 7"/>
          <p:cNvSpPr txBox="1"/>
          <p:nvPr/>
        </p:nvSpPr>
        <p:spPr>
          <a:xfrm>
            <a:off x="5143504" y="4214818"/>
            <a:ext cx="3643338" cy="369332"/>
          </a:xfrm>
          <a:prstGeom prst="rect">
            <a:avLst/>
          </a:prstGeom>
          <a:noFill/>
        </p:spPr>
        <p:txBody>
          <a:bodyPr wrap="square" rtlCol="0">
            <a:spAutoFit/>
          </a:bodyPr>
          <a:lstStyle/>
          <a:p>
            <a:r>
              <a:rPr lang="it-IT" dirty="0"/>
              <a:t>FORMIAMO LA MATASSA ( </a:t>
            </a:r>
            <a:r>
              <a:rPr lang="it-IT" b="1" dirty="0"/>
              <a:t>MACULE</a:t>
            </a:r>
            <a:r>
              <a:rPr lang="it-IT" dirty="0"/>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2066" y="857232"/>
            <a:ext cx="3614734" cy="560406"/>
          </a:xfrm>
        </p:spPr>
        <p:txBody>
          <a:bodyPr>
            <a:noAutofit/>
          </a:bodyPr>
          <a:lstStyle/>
          <a:p>
            <a:pPr algn="just"/>
            <a:r>
              <a:rPr lang="it-IT" sz="1800" dirty="0"/>
              <a:t>UN BAMBINO TIENE LA MATASSA E L’ALTRO FA IL GOMITOLO </a:t>
            </a:r>
            <a:r>
              <a:rPr lang="it-IT" sz="1800" b="1" dirty="0"/>
              <a:t>( GLIMU</a:t>
            </a:r>
            <a:r>
              <a:rPr lang="it-IT" sz="1800" b="1" dirty="0">
                <a:latin typeface="Arial Narrow"/>
              </a:rPr>
              <a:t>Ć)</a:t>
            </a:r>
            <a:endParaRPr lang="it-IT" sz="1800" b="1" dirty="0"/>
          </a:p>
        </p:txBody>
      </p:sp>
      <p:pic>
        <p:nvPicPr>
          <p:cNvPr id="4" name="Segnaposto contenuto 3" descr="IMG_4872.JPG"/>
          <p:cNvPicPr>
            <a:picLocks noGrp="1" noChangeAspect="1"/>
          </p:cNvPicPr>
          <p:nvPr>
            <p:ph idx="1"/>
          </p:nvPr>
        </p:nvPicPr>
        <p:blipFill>
          <a:blip r:embed="rId2" cstate="print"/>
          <a:stretch>
            <a:fillRect/>
          </a:stretch>
        </p:blipFill>
        <p:spPr>
          <a:xfrm>
            <a:off x="285720" y="285728"/>
            <a:ext cx="4811110" cy="3605641"/>
          </a:xfrm>
          <a:prstGeom prst="rect">
            <a:avLst/>
          </a:prstGeom>
          <a:ln>
            <a:noFill/>
          </a:ln>
          <a:effectLst>
            <a:softEdge rad="112500"/>
          </a:effectLst>
        </p:spPr>
      </p:pic>
      <p:pic>
        <p:nvPicPr>
          <p:cNvPr id="6" name="Segnaposto contenuto 4" descr="IMG_4872.JPG"/>
          <p:cNvPicPr>
            <a:picLocks noChangeAspect="1"/>
          </p:cNvPicPr>
          <p:nvPr/>
        </p:nvPicPr>
        <p:blipFill>
          <a:blip r:embed="rId3" cstate="print"/>
          <a:stretch>
            <a:fillRect/>
          </a:stretch>
        </p:blipFill>
        <p:spPr>
          <a:xfrm>
            <a:off x="428596" y="1714488"/>
            <a:ext cx="4548724" cy="3411543"/>
          </a:xfrm>
          <a:prstGeom prst="rect">
            <a:avLst/>
          </a:prstGeom>
          <a:ln>
            <a:noFill/>
          </a:ln>
          <a:effectLst>
            <a:softEdge rad="112500"/>
          </a:effectLst>
        </p:spPr>
      </p:pic>
      <p:sp>
        <p:nvSpPr>
          <p:cNvPr id="7" name="CasellaDiTesto 6"/>
          <p:cNvSpPr txBox="1"/>
          <p:nvPr/>
        </p:nvSpPr>
        <p:spPr>
          <a:xfrm>
            <a:off x="5072066" y="2714620"/>
            <a:ext cx="3857652" cy="646331"/>
          </a:xfrm>
          <a:prstGeom prst="rect">
            <a:avLst/>
          </a:prstGeom>
          <a:noFill/>
        </p:spPr>
        <p:txBody>
          <a:bodyPr wrap="square" rtlCol="0">
            <a:spAutoFit/>
          </a:bodyPr>
          <a:lstStyle/>
          <a:p>
            <a:r>
              <a:rPr lang="it-IT" dirty="0"/>
              <a:t>I BAMBINI PICCOLI SI DIVERTONO A GIOCARE CON IL GOMITOLO </a:t>
            </a:r>
            <a:r>
              <a:rPr lang="it-IT" b="1" dirty="0"/>
              <a:t> (GLIMU</a:t>
            </a:r>
            <a:r>
              <a:rPr lang="it-IT" b="1" dirty="0">
                <a:latin typeface="Arial Narrow"/>
              </a:rPr>
              <a:t>Ć)</a:t>
            </a:r>
            <a:endParaRPr lang="it-IT" dirty="0"/>
          </a:p>
        </p:txBody>
      </p:sp>
      <p:pic>
        <p:nvPicPr>
          <p:cNvPr id="8" name="Immagine 7" descr="IMG_4872.JPG"/>
          <p:cNvPicPr>
            <a:picLocks noChangeAspect="1"/>
          </p:cNvPicPr>
          <p:nvPr/>
        </p:nvPicPr>
        <p:blipFill>
          <a:blip r:embed="rId4" cstate="print"/>
          <a:stretch>
            <a:fillRect/>
          </a:stretch>
        </p:blipFill>
        <p:spPr>
          <a:xfrm>
            <a:off x="500034" y="3448844"/>
            <a:ext cx="4214842" cy="3148122"/>
          </a:xfrm>
          <a:prstGeom prst="rect">
            <a:avLst/>
          </a:prstGeom>
          <a:ln>
            <a:noFill/>
          </a:ln>
          <a:effectLst>
            <a:softEdge rad="112500"/>
          </a:effectLst>
        </p:spPr>
      </p:pic>
      <p:sp>
        <p:nvSpPr>
          <p:cNvPr id="9" name="CasellaDiTesto 8"/>
          <p:cNvSpPr txBox="1"/>
          <p:nvPr/>
        </p:nvSpPr>
        <p:spPr>
          <a:xfrm>
            <a:off x="5214942" y="4643446"/>
            <a:ext cx="3500462" cy="646331"/>
          </a:xfrm>
          <a:prstGeom prst="rect">
            <a:avLst/>
          </a:prstGeom>
          <a:noFill/>
        </p:spPr>
        <p:txBody>
          <a:bodyPr wrap="square" rtlCol="0">
            <a:spAutoFit/>
          </a:bodyPr>
          <a:lstStyle/>
          <a:p>
            <a:pPr algn="ctr"/>
            <a:r>
              <a:rPr lang="it-IT" dirty="0"/>
              <a:t>DISEGNAMO IL GIOCO DELLA (</a:t>
            </a:r>
            <a:r>
              <a:rPr lang="it-IT" b="1" dirty="0"/>
              <a:t>MACULE/MACETE</a:t>
            </a:r>
            <a:r>
              <a:rPr lang="it-IT" dirty="0"/>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CIM\Camera\IMG_20160404_144421.jpg"/>
          <p:cNvPicPr>
            <a:picLocks noChangeAspect="1" noChangeArrowheads="1"/>
          </p:cNvPicPr>
          <p:nvPr/>
        </p:nvPicPr>
        <p:blipFill>
          <a:blip r:embed="rId2" cstate="print">
            <a:lum bright="20000" contrast="40000"/>
          </a:blip>
          <a:srcRect r="11941"/>
          <a:stretch>
            <a:fillRect/>
          </a:stretch>
        </p:blipFill>
        <p:spPr bwMode="auto">
          <a:xfrm>
            <a:off x="214282" y="214290"/>
            <a:ext cx="4929222" cy="3143272"/>
          </a:xfrm>
          <a:prstGeom prst="rect">
            <a:avLst/>
          </a:prstGeom>
          <a:noFill/>
        </p:spPr>
      </p:pic>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59518" y="928670"/>
            <a:ext cx="6030556" cy="4525963"/>
          </a:xfrm>
          <a:prstGeom prst="rect">
            <a:avLst/>
          </a:prstGeom>
          <a:noFill/>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5297" y="928670"/>
            <a:ext cx="5998729" cy="4500570"/>
          </a:xfrm>
          <a:prstGeom prst="rect">
            <a:avLst/>
          </a:prstGeom>
          <a:noFill/>
        </p:spPr>
      </p:pic>
      <p:sp>
        <p:nvSpPr>
          <p:cNvPr id="6" name="CasellaDiTesto 5"/>
          <p:cNvSpPr txBox="1"/>
          <p:nvPr/>
        </p:nvSpPr>
        <p:spPr>
          <a:xfrm>
            <a:off x="1500166" y="5786454"/>
            <a:ext cx="614366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dirty="0"/>
              <a:t>I bambini hanno costruito il </a:t>
            </a:r>
            <a:r>
              <a:rPr lang="it-IT" sz="2400" b="1" dirty="0" err="1"/>
              <a:t>Nihil</a:t>
            </a:r>
            <a:r>
              <a:rPr lang="it-IT" sz="2400" b="1" dirty="0"/>
              <a:t> </a:t>
            </a:r>
            <a:r>
              <a:rPr lang="it-IT" sz="2400" dirty="0"/>
              <a:t>con la carta.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latin typeface="Algerian" pitchFamily="82" charset="0"/>
              </a:rPr>
              <a:t>A scuola arriva nonno Walter …</a:t>
            </a:r>
          </a:p>
        </p:txBody>
      </p:sp>
      <p:pic>
        <p:nvPicPr>
          <p:cNvPr id="2050" name="Picture 2" descr="E:\DCIM\Camera\IMG_20160404_144329.jpg"/>
          <p:cNvPicPr>
            <a:picLocks noChangeAspect="1" noChangeArrowheads="1"/>
          </p:cNvPicPr>
          <p:nvPr/>
        </p:nvPicPr>
        <p:blipFill>
          <a:blip r:embed="rId2" cstate="print">
            <a:lum bright="10000" contrast="40000"/>
          </a:blip>
          <a:srcRect l="10204" r="11071"/>
          <a:stretch>
            <a:fillRect/>
          </a:stretch>
        </p:blipFill>
        <p:spPr bwMode="auto">
          <a:xfrm rot="16200000">
            <a:off x="-460856" y="967914"/>
            <a:ext cx="5207927" cy="3714776"/>
          </a:xfrm>
          <a:prstGeom prst="rect">
            <a:avLst/>
          </a:prstGeom>
          <a:noFill/>
        </p:spPr>
      </p:pic>
      <p:pic>
        <p:nvPicPr>
          <p:cNvPr id="4" name="Picture 2" descr="IMG_20150511_105530"/>
          <p:cNvPicPr>
            <a:picLocks noGrp="1" noChangeAspect="1" noChangeArrowheads="1"/>
          </p:cNvPicPr>
          <p:nvPr>
            <p:ph idx="1"/>
          </p:nvPr>
        </p:nvPicPr>
        <p:blipFill>
          <a:blip r:embed="rId3" cstate="print"/>
          <a:srcRect/>
          <a:stretch>
            <a:fillRect/>
          </a:stretch>
        </p:blipFill>
        <p:spPr bwMode="auto">
          <a:xfrm>
            <a:off x="2714612" y="285728"/>
            <a:ext cx="6035946" cy="4525963"/>
          </a:xfrm>
          <a:prstGeom prst="rect">
            <a:avLst/>
          </a:prstGeom>
          <a:noFill/>
          <a:ln w="12700" algn="in">
            <a:solidFill>
              <a:srgbClr val="000000"/>
            </a:solidFill>
            <a:miter lim="800000"/>
            <a:headEnd/>
            <a:tailEnd/>
          </a:ln>
          <a:effec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3481" y="785794"/>
            <a:ext cx="6851154" cy="5145951"/>
          </a:xfrm>
          <a:prstGeom prst="rect">
            <a:avLst/>
          </a:prstGeom>
          <a:noFill/>
          <a:ln w="12700" algn="in">
            <a:solidFill>
              <a:srgbClr val="000000"/>
            </a:solidFill>
            <a:miter lim="800000"/>
            <a:headEnd/>
            <a:tailEnd/>
          </a:ln>
          <a:effectLst/>
        </p:spPr>
      </p:pic>
      <p:pic>
        <p:nvPicPr>
          <p:cNvPr id="6" name="Picture 4" descr="IMG_20150511_103741"/>
          <p:cNvPicPr>
            <a:picLocks noChangeAspect="1" noChangeArrowheads="1"/>
          </p:cNvPicPr>
          <p:nvPr/>
        </p:nvPicPr>
        <p:blipFill>
          <a:blip r:embed="rId5" cstate="print"/>
          <a:srcRect/>
          <a:stretch>
            <a:fillRect/>
          </a:stretch>
        </p:blipFill>
        <p:spPr bwMode="auto">
          <a:xfrm>
            <a:off x="1928794" y="750547"/>
            <a:ext cx="6715172" cy="5033913"/>
          </a:xfrm>
          <a:prstGeom prst="rect">
            <a:avLst/>
          </a:prstGeom>
          <a:noFill/>
          <a:ln w="12700" algn="in">
            <a:solidFill>
              <a:srgbClr val="000000"/>
            </a:solidFill>
            <a:miter lim="800000"/>
            <a:headEnd/>
            <a:tailEnd/>
          </a:ln>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descr="E:\DCIM\Camera\IMG_20160404_144352.jpg"/>
          <p:cNvPicPr>
            <a:picLocks noChangeAspect="1" noChangeArrowheads="1"/>
          </p:cNvPicPr>
          <p:nvPr/>
        </p:nvPicPr>
        <p:blipFill>
          <a:blip r:embed="rId2" cstate="print">
            <a:lum bright="10000" contrast="40000"/>
          </a:blip>
          <a:srcRect l="5240" r="17548"/>
          <a:stretch>
            <a:fillRect/>
          </a:stretch>
        </p:blipFill>
        <p:spPr bwMode="auto">
          <a:xfrm rot="16200000">
            <a:off x="-576002" y="1218890"/>
            <a:ext cx="5795412" cy="4214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scuola materna\Desktop\friulano\IMG-20150521-WA0007.jpg"/>
          <p:cNvPicPr>
            <a:picLocks noChangeAspect="1" noChangeArrowheads="1"/>
          </p:cNvPicPr>
          <p:nvPr/>
        </p:nvPicPr>
        <p:blipFill>
          <a:blip r:embed="rId3" cstate="print"/>
          <a:srcRect/>
          <a:stretch>
            <a:fillRect/>
          </a:stretch>
        </p:blipFill>
        <p:spPr bwMode="auto">
          <a:xfrm>
            <a:off x="3071802" y="357166"/>
            <a:ext cx="5638804" cy="3174559"/>
          </a:xfrm>
          <a:prstGeom prst="rect">
            <a:avLst/>
          </a:prstGeom>
          <a:noFill/>
        </p:spPr>
      </p:pic>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21451" y="1214422"/>
            <a:ext cx="8025026" cy="4525963"/>
          </a:xfrm>
          <a:prstGeom prst="rect">
            <a:avLst/>
          </a:prstGeom>
          <a:noFill/>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7157" y="2572597"/>
            <a:ext cx="7207433" cy="4055966"/>
          </a:xfrm>
          <a:prstGeom prst="rect">
            <a:avLst/>
          </a:prstGeom>
          <a:noFill/>
        </p:spPr>
      </p:pic>
      <p:pic>
        <p:nvPicPr>
          <p:cNvPr id="3075" name="Picture 3" descr="E:\DCIM\Camera\IMG_20160404_144408.jpg"/>
          <p:cNvPicPr>
            <a:picLocks noChangeAspect="1" noChangeArrowheads="1"/>
          </p:cNvPicPr>
          <p:nvPr/>
        </p:nvPicPr>
        <p:blipFill>
          <a:blip r:embed="rId6" cstate="print">
            <a:lum contrast="30000"/>
          </a:blip>
          <a:srcRect/>
          <a:stretch>
            <a:fillRect/>
          </a:stretch>
        </p:blipFill>
        <p:spPr bwMode="auto">
          <a:xfrm rot="16200000">
            <a:off x="3646856" y="1782252"/>
            <a:ext cx="6500957" cy="3650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circle(in)">
                                      <p:cBhvr>
                                        <p:cTn id="2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642918"/>
            <a:ext cx="8229600" cy="1143000"/>
          </a:xfrm>
        </p:spPr>
        <p:txBody>
          <a:bodyPr>
            <a:normAutofit fontScale="90000"/>
          </a:bodyPr>
          <a:lstStyle/>
          <a:p>
            <a:r>
              <a:rPr lang="it-IT" dirty="0">
                <a:latin typeface="Algerian" pitchFamily="82" charset="0"/>
              </a:rPr>
              <a:t>Le parole che abbiamo ripescato con il progetto di friulano … </a:t>
            </a:r>
          </a:p>
        </p:txBody>
      </p:sp>
      <p:pic>
        <p:nvPicPr>
          <p:cNvPr id="4100" name="Picture 4" descr="E:\DCIM\Camera\IMG_20160404_144505.jpg"/>
          <p:cNvPicPr>
            <a:picLocks noChangeAspect="1" noChangeArrowheads="1"/>
          </p:cNvPicPr>
          <p:nvPr/>
        </p:nvPicPr>
        <p:blipFill>
          <a:blip r:embed="rId2" cstate="print">
            <a:lum bright="20000" contrast="40000"/>
          </a:blip>
          <a:srcRect/>
          <a:stretch>
            <a:fillRect/>
          </a:stretch>
        </p:blipFill>
        <p:spPr bwMode="auto">
          <a:xfrm rot="16200000">
            <a:off x="-1076629" y="1505201"/>
            <a:ext cx="5888368" cy="3306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E:\DCIM\Camera\IMG_20160404_144458.jpg"/>
          <p:cNvPicPr>
            <a:picLocks noChangeAspect="1" noChangeArrowheads="1"/>
          </p:cNvPicPr>
          <p:nvPr/>
        </p:nvPicPr>
        <p:blipFill>
          <a:blip r:embed="rId3" cstate="print">
            <a:lum bright="20000" contrast="40000"/>
          </a:blip>
          <a:srcRect/>
          <a:stretch>
            <a:fillRect/>
          </a:stretch>
        </p:blipFill>
        <p:spPr bwMode="auto">
          <a:xfrm rot="16200000">
            <a:off x="-918108" y="1560996"/>
            <a:ext cx="6142862" cy="3449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1" name="Picture 5" descr="E:\DCIM\Camera\IMG_20160404_144515.jpg"/>
          <p:cNvPicPr>
            <a:picLocks noChangeAspect="1" noChangeArrowheads="1"/>
          </p:cNvPicPr>
          <p:nvPr/>
        </p:nvPicPr>
        <p:blipFill>
          <a:blip r:embed="rId4" cstate="print">
            <a:lum bright="20000" contrast="40000"/>
          </a:blip>
          <a:srcRect/>
          <a:stretch>
            <a:fillRect/>
          </a:stretch>
        </p:blipFill>
        <p:spPr bwMode="auto">
          <a:xfrm rot="16200000">
            <a:off x="-21560" y="1603868"/>
            <a:ext cx="6615354"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2" name="Picture 6" descr="E:\DCIM\Camera\IMG_20160404_144522.jpg"/>
          <p:cNvPicPr>
            <a:picLocks noChangeAspect="1" noChangeArrowheads="1"/>
          </p:cNvPicPr>
          <p:nvPr/>
        </p:nvPicPr>
        <p:blipFill>
          <a:blip r:embed="rId5" cstate="print">
            <a:lum bright="20000" contrast="40000"/>
          </a:blip>
          <a:srcRect l="2470"/>
          <a:stretch>
            <a:fillRect/>
          </a:stretch>
        </p:blipFill>
        <p:spPr bwMode="auto">
          <a:xfrm rot="16200000">
            <a:off x="2308560" y="1451312"/>
            <a:ext cx="5955639" cy="342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3" name="Picture 7" descr="E:\DCIM\Camera\IMG_20160404_144535.jpg"/>
          <p:cNvPicPr>
            <a:picLocks noChangeAspect="1" noChangeArrowheads="1"/>
          </p:cNvPicPr>
          <p:nvPr/>
        </p:nvPicPr>
        <p:blipFill>
          <a:blip r:embed="rId6" cstate="print">
            <a:lum bright="20000" contrast="40000"/>
          </a:blip>
          <a:srcRect r="3465"/>
          <a:stretch>
            <a:fillRect/>
          </a:stretch>
        </p:blipFill>
        <p:spPr bwMode="auto">
          <a:xfrm rot="16200000">
            <a:off x="3892012" y="1537220"/>
            <a:ext cx="6325192" cy="3679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E:\DCIM\Camera\IMG_20160404_144544.jpg"/>
          <p:cNvPicPr>
            <a:picLocks noChangeAspect="1" noChangeArrowheads="1"/>
          </p:cNvPicPr>
          <p:nvPr/>
        </p:nvPicPr>
        <p:blipFill>
          <a:blip r:embed="rId7" cstate="print">
            <a:lum bright="20000" contrast="40000"/>
          </a:blip>
          <a:srcRect r="28313"/>
          <a:stretch>
            <a:fillRect/>
          </a:stretch>
        </p:blipFill>
        <p:spPr bwMode="auto">
          <a:xfrm rot="16200000">
            <a:off x="2621887" y="2092965"/>
            <a:ext cx="4152728" cy="3252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circle(in)">
                                      <p:cBhvr>
                                        <p:cTn id="25" dur="2000"/>
                                        <p:tgtEl>
                                          <p:spTgt spid="410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099"/>
                                        </p:tgtEl>
                                        <p:attrNameLst>
                                          <p:attrName>style.visibility</p:attrName>
                                        </p:attrNameLst>
                                      </p:cBhvr>
                                      <p:to>
                                        <p:strVal val="visible"/>
                                      </p:to>
                                    </p:set>
                                    <p:animEffect transition="in" filter="circle(in)">
                                      <p:cBhvr>
                                        <p:cTn id="30" dur="2000"/>
                                        <p:tgtEl>
                                          <p:spTgt spid="409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101"/>
                                        </p:tgtEl>
                                        <p:attrNameLst>
                                          <p:attrName>style.visibility</p:attrName>
                                        </p:attrNameLst>
                                      </p:cBhvr>
                                      <p:to>
                                        <p:strVal val="visible"/>
                                      </p:to>
                                    </p:set>
                                    <p:animEffect transition="in" filter="circle(in)">
                                      <p:cBhvr>
                                        <p:cTn id="35" dur="2000"/>
                                        <p:tgtEl>
                                          <p:spTgt spid="410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4102"/>
                                        </p:tgtEl>
                                        <p:attrNameLst>
                                          <p:attrName>style.visibility</p:attrName>
                                        </p:attrNameLst>
                                      </p:cBhvr>
                                      <p:to>
                                        <p:strVal val="visible"/>
                                      </p:to>
                                    </p:set>
                                    <p:animEffect transition="in" filter="circle(in)">
                                      <p:cBhvr>
                                        <p:cTn id="40" dur="2000"/>
                                        <p:tgtEl>
                                          <p:spTgt spid="410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4103"/>
                                        </p:tgtEl>
                                        <p:attrNameLst>
                                          <p:attrName>style.visibility</p:attrName>
                                        </p:attrNameLst>
                                      </p:cBhvr>
                                      <p:to>
                                        <p:strVal val="visible"/>
                                      </p:to>
                                    </p:set>
                                    <p:animEffect transition="in" filter="circle(in)">
                                      <p:cBhvr>
                                        <p:cTn id="45" dur="2000"/>
                                        <p:tgtEl>
                                          <p:spTgt spid="410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098"/>
                                        </p:tgtEl>
                                        <p:attrNameLst>
                                          <p:attrName>style.visibility</p:attrName>
                                        </p:attrNameLst>
                                      </p:cBhvr>
                                      <p:to>
                                        <p:strVal val="visible"/>
                                      </p:to>
                                    </p:set>
                                    <p:animEffect transition="in" filter="circle(in)">
                                      <p:cBhvr>
                                        <p:cTn id="5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357166"/>
            <a:ext cx="8258204" cy="5572164"/>
          </a:xfrm>
        </p:spPr>
        <p:txBody>
          <a:bodyPr>
            <a:normAutofit fontScale="25000" lnSpcReduction="20000"/>
          </a:bodyPr>
          <a:lstStyle/>
          <a:p>
            <a:pPr>
              <a:buNone/>
            </a:pPr>
            <a:r>
              <a:rPr lang="it-IT" i="1" dirty="0"/>
              <a:t> </a:t>
            </a:r>
            <a:endParaRPr lang="it-IT" sz="8600" dirty="0">
              <a:solidFill>
                <a:srgbClr val="008000"/>
              </a:solidFill>
              <a:effectLst>
                <a:outerShdw blurRad="38100" dist="38100" dir="2700000" algn="tl">
                  <a:srgbClr val="000000">
                    <a:alpha val="43137"/>
                  </a:srgbClr>
                </a:outerShdw>
              </a:effectLst>
              <a:latin typeface="Arial Black" pitchFamily="34" charset="0"/>
            </a:endParaRPr>
          </a:p>
          <a:p>
            <a:pPr algn="ctr">
              <a:buNone/>
            </a:pPr>
            <a:r>
              <a:rPr lang="it-IT" sz="11100" b="1" i="1" dirty="0">
                <a:solidFill>
                  <a:srgbClr val="008000"/>
                </a:solidFill>
                <a:effectLst>
                  <a:outerShdw blurRad="38100" dist="38100" dir="2700000" algn="tl">
                    <a:srgbClr val="000000">
                      <a:alpha val="43137"/>
                    </a:srgbClr>
                  </a:outerShdw>
                </a:effectLst>
                <a:latin typeface="Arial Black" pitchFamily="34" charset="0"/>
              </a:rPr>
              <a:t>PREMESSA</a:t>
            </a:r>
            <a:endParaRPr lang="it-IT" sz="9000" dirty="0">
              <a:effectLst>
                <a:outerShdw blurRad="38100" dist="38100" dir="2700000" algn="tl">
                  <a:srgbClr val="000000">
                    <a:alpha val="43137"/>
                  </a:srgbClr>
                </a:outerShdw>
              </a:effectLst>
              <a:latin typeface="Georgia" pitchFamily="18" charset="0"/>
            </a:endParaRPr>
          </a:p>
          <a:p>
            <a:pPr algn="just">
              <a:lnSpc>
                <a:spcPct val="170000"/>
              </a:lnSpc>
              <a:buFont typeface="Wingdings" pitchFamily="2" charset="2"/>
              <a:buChar char="ü"/>
            </a:pPr>
            <a:r>
              <a:rPr lang="it-IT" sz="5600" b="1" dirty="0">
                <a:latin typeface="Georgia" pitchFamily="18" charset="0"/>
              </a:rPr>
              <a:t>L’ insegnamento della lingua friulana nelle scuole è stato introdotto ufficialmente con la legge statale </a:t>
            </a:r>
            <a:r>
              <a:rPr lang="it-IT" sz="5600" b="1" dirty="0" err="1">
                <a:latin typeface="Georgia" pitchFamily="18" charset="0"/>
              </a:rPr>
              <a:t>n°</a:t>
            </a:r>
            <a:r>
              <a:rPr lang="it-IT" sz="5600" b="1" dirty="0">
                <a:latin typeface="Georgia" pitchFamily="18" charset="0"/>
              </a:rPr>
              <a:t> 482/1999 (il friulano è passato da lingua povera a lingua legittimata  anche a livello sociale).</a:t>
            </a:r>
            <a:endParaRPr lang="it-IT" sz="5600" dirty="0">
              <a:latin typeface="Georgia" pitchFamily="18" charset="0"/>
            </a:endParaRPr>
          </a:p>
          <a:p>
            <a:pPr algn="just">
              <a:lnSpc>
                <a:spcPct val="170000"/>
              </a:lnSpc>
              <a:buFont typeface="Wingdings" pitchFamily="2" charset="2"/>
              <a:buChar char="ü"/>
            </a:pPr>
            <a:r>
              <a:rPr lang="it-IT" sz="5600" b="1" dirty="0">
                <a:latin typeface="Georgia" pitchFamily="18" charset="0"/>
              </a:rPr>
              <a:t>La prima esperienza l’ abbiamo vissuta nella nostra scuola  nell’ </a:t>
            </a:r>
            <a:r>
              <a:rPr lang="it-IT" sz="5600" b="1" dirty="0" err="1">
                <a:latin typeface="Georgia" pitchFamily="18" charset="0"/>
              </a:rPr>
              <a:t>a.s.</a:t>
            </a:r>
            <a:r>
              <a:rPr lang="it-IT" sz="5600" b="1" dirty="0">
                <a:latin typeface="Georgia" pitchFamily="18" charset="0"/>
              </a:rPr>
              <a:t> 2012-2013 con l’intervento di un’ insegnante esterna, mentre dal  biennio 2013-2015 ci sono  due insegnanti interne (una nativa del luogo, l’altra residente ) ad attivare un progetto in lingua friulana.</a:t>
            </a:r>
            <a:endParaRPr lang="it-IT" sz="5600" dirty="0">
              <a:latin typeface="Georgia" pitchFamily="18" charset="0"/>
            </a:endParaRPr>
          </a:p>
          <a:p>
            <a:pPr algn="just">
              <a:lnSpc>
                <a:spcPct val="170000"/>
              </a:lnSpc>
              <a:buFont typeface="Wingdings" pitchFamily="2" charset="2"/>
              <a:buChar char="ü"/>
            </a:pPr>
            <a:r>
              <a:rPr lang="it-IT" sz="5600" b="1" dirty="0">
                <a:latin typeface="Georgia" pitchFamily="18" charset="0"/>
              </a:rPr>
              <a:t>Punteremo a valorizzare la lingua e cultura friulana senza trascurare la parlata e la cultura locale, molto sentite e vive nel cuore delle famiglie.</a:t>
            </a:r>
            <a:endParaRPr lang="it-IT" sz="5600" dirty="0">
              <a:latin typeface="Georgia" pitchFamily="18" charset="0"/>
            </a:endParaRPr>
          </a:p>
          <a:p>
            <a:pPr algn="just">
              <a:lnSpc>
                <a:spcPct val="170000"/>
              </a:lnSpc>
              <a:buFont typeface="Wingdings" pitchFamily="2" charset="2"/>
              <a:buChar char="ü"/>
            </a:pPr>
            <a:r>
              <a:rPr lang="it-IT" sz="5600" b="1" dirty="0">
                <a:latin typeface="Georgia" pitchFamily="18" charset="0"/>
              </a:rPr>
              <a:t>La lingua parlata in tutta la vallata è di origine </a:t>
            </a:r>
            <a:r>
              <a:rPr lang="it-IT" sz="5600" b="1" dirty="0" err="1">
                <a:latin typeface="Georgia" pitchFamily="18" charset="0"/>
              </a:rPr>
              <a:t>celtico-carnica</a:t>
            </a:r>
            <a:r>
              <a:rPr lang="it-IT" sz="5600" b="1" dirty="0">
                <a:latin typeface="Georgia" pitchFamily="18" charset="0"/>
              </a:rPr>
              <a:t>. Numerosi sono i reperti che testimoniano il passaggio dei celti e le tradizioni che ancora oggi vengono praticate in particolari momenti dell’ anno (la </a:t>
            </a:r>
            <a:r>
              <a:rPr lang="it-IT" sz="5600" b="1" dirty="0" err="1">
                <a:latin typeface="Georgia" pitchFamily="18" charset="0"/>
              </a:rPr>
              <a:t>Femenate</a:t>
            </a:r>
            <a:r>
              <a:rPr lang="it-IT" sz="5600" b="1" dirty="0">
                <a:latin typeface="Georgia" pitchFamily="18" charset="0"/>
              </a:rPr>
              <a:t> e il lancio </a:t>
            </a:r>
            <a:r>
              <a:rPr lang="it-IT" sz="5600" b="1" dirty="0" err="1">
                <a:latin typeface="Georgia" pitchFamily="18" charset="0"/>
              </a:rPr>
              <a:t>das</a:t>
            </a:r>
            <a:r>
              <a:rPr lang="it-IT" sz="5600" b="1" dirty="0">
                <a:latin typeface="Georgia" pitchFamily="18" charset="0"/>
              </a:rPr>
              <a:t> </a:t>
            </a:r>
            <a:r>
              <a:rPr lang="it-IT" sz="5600" b="1" dirty="0" err="1">
                <a:latin typeface="Georgia" pitchFamily="18" charset="0"/>
              </a:rPr>
              <a:t>pirulas</a:t>
            </a:r>
            <a:r>
              <a:rPr lang="it-IT" sz="5600" b="1" dirty="0">
                <a:latin typeface="Georgia" pitchFamily="18" charset="0"/>
              </a:rPr>
              <a:t>).</a:t>
            </a:r>
          </a:p>
          <a:p>
            <a:pPr algn="just"/>
            <a:endParaRPr lang="it-IT" sz="4900" b="1" dirty="0">
              <a:latin typeface="Georgia" pitchFamily="18" charset="0"/>
            </a:endParaRPr>
          </a:p>
          <a:p>
            <a:pPr algn="just"/>
            <a:endParaRPr lang="it-IT" sz="4900" dirty="0">
              <a:latin typeface="Georgia" pitchFamily="18" charset="0"/>
            </a:endParaRPr>
          </a:p>
        </p:txBody>
      </p:sp>
      <p:pic>
        <p:nvPicPr>
          <p:cNvPr id="1026" name="Picture 2" descr="img046"/>
          <p:cNvPicPr>
            <a:picLocks noChangeAspect="1" noChangeArrowheads="1"/>
          </p:cNvPicPr>
          <p:nvPr/>
        </p:nvPicPr>
        <p:blipFill>
          <a:blip r:embed="rId2" cstate="print"/>
          <a:srcRect/>
          <a:stretch>
            <a:fillRect/>
          </a:stretch>
        </p:blipFill>
        <p:spPr bwMode="auto">
          <a:xfrm>
            <a:off x="3643306" y="5072074"/>
            <a:ext cx="1403350" cy="1057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3" cstate="print"/>
          <a:srcRect/>
          <a:stretch>
            <a:fillRect/>
          </a:stretch>
        </p:blipFill>
        <p:spPr bwMode="auto">
          <a:xfrm>
            <a:off x="1000100" y="5000636"/>
            <a:ext cx="1435100" cy="2214578"/>
          </a:xfrm>
          <a:prstGeom prst="rect">
            <a:avLst/>
          </a:prstGeom>
          <a:noFill/>
          <a:ln w="9525" algn="in">
            <a:noFill/>
            <a:miter lim="800000"/>
            <a:headEnd/>
            <a:tailEnd/>
          </a:ln>
          <a:effectLst/>
        </p:spPr>
      </p:pic>
      <p:pic>
        <p:nvPicPr>
          <p:cNvPr id="1028" name="Picture 4" descr="img048"/>
          <p:cNvPicPr>
            <a:picLocks noChangeAspect="1" noChangeArrowheads="1"/>
          </p:cNvPicPr>
          <p:nvPr/>
        </p:nvPicPr>
        <p:blipFill>
          <a:blip r:embed="rId4" cstate="print"/>
          <a:srcRect/>
          <a:stretch>
            <a:fillRect/>
          </a:stretch>
        </p:blipFill>
        <p:spPr bwMode="auto">
          <a:xfrm>
            <a:off x="6215074" y="5143512"/>
            <a:ext cx="1836737" cy="102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30" name="Text Box 6"/>
          <p:cNvSpPr txBox="1">
            <a:spLocks noChangeArrowheads="1"/>
          </p:cNvSpPr>
          <p:nvPr/>
        </p:nvSpPr>
        <p:spPr bwMode="auto">
          <a:xfrm>
            <a:off x="1214414" y="6353175"/>
            <a:ext cx="1042987" cy="50482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00"/>
                </a:solidFill>
                <a:effectLst>
                  <a:outerShdw blurRad="38100" dist="38100" dir="2700000" algn="tl">
                    <a:srgbClr val="000000">
                      <a:alpha val="43137"/>
                    </a:srgbClr>
                  </a:outerShdw>
                </a:effectLst>
                <a:latin typeface="Arial Black" pitchFamily="34" charset="0"/>
                <a:cs typeface="Arial" pitchFamily="34" charset="0"/>
              </a:rPr>
              <a:t>LA FEMENATE</a:t>
            </a:r>
            <a:endParaRPr kumimoji="0" lang="it-IT" sz="1800" b="0" i="0" u="none" strike="noStrike" cap="none" normalizeH="0" baseline="0" dirty="0">
              <a:ln>
                <a:noFill/>
              </a:ln>
              <a:solidFill>
                <a:schemeClr val="tx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032" name="Text Box 8"/>
          <p:cNvSpPr txBox="1">
            <a:spLocks noChangeArrowheads="1"/>
          </p:cNvSpPr>
          <p:nvPr/>
        </p:nvSpPr>
        <p:spPr bwMode="auto">
          <a:xfrm>
            <a:off x="3857620" y="6357934"/>
            <a:ext cx="971550" cy="50006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strike="noStrike" cap="none" normalizeH="0" baseline="0" dirty="0">
                <a:ln>
                  <a:noFill/>
                </a:ln>
                <a:solidFill>
                  <a:srgbClr val="000000"/>
                </a:solidFill>
                <a:effectLst>
                  <a:outerShdw blurRad="38100" dist="38100" dir="2700000" algn="tl">
                    <a:srgbClr val="000000">
                      <a:alpha val="43137"/>
                    </a:srgbClr>
                  </a:outerShdw>
                </a:effectLst>
                <a:latin typeface="Arial Black" pitchFamily="34" charset="0"/>
                <a:cs typeface="Arial" pitchFamily="34" charset="0"/>
              </a:rPr>
              <a:t>LAS PIRULES</a:t>
            </a:r>
            <a:endParaRPr kumimoji="0" lang="it-IT" sz="1800" b="0" i="0" strike="noStrike" cap="none" normalizeH="0" baseline="0" dirty="0">
              <a:ln>
                <a:noFill/>
              </a:ln>
              <a:solidFill>
                <a:schemeClr val="tx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033" name="Text Box 9"/>
          <p:cNvSpPr txBox="1">
            <a:spLocks noChangeArrowheads="1"/>
          </p:cNvSpPr>
          <p:nvPr/>
        </p:nvSpPr>
        <p:spPr bwMode="auto">
          <a:xfrm>
            <a:off x="6286512" y="6357958"/>
            <a:ext cx="1800225" cy="28892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a:ln>
                  <a:noFill/>
                </a:ln>
                <a:solidFill>
                  <a:srgbClr val="000000"/>
                </a:solidFill>
                <a:effectLst>
                  <a:outerShdw blurRad="38100" dist="38100" dir="2700000" algn="tl">
                    <a:srgbClr val="000000">
                      <a:alpha val="43137"/>
                    </a:srgbClr>
                  </a:outerShdw>
                </a:effectLst>
                <a:latin typeface="Arial Black" pitchFamily="34" charset="0"/>
                <a:cs typeface="Arial" pitchFamily="34" charset="0"/>
              </a:rPr>
              <a:t>IL LANCIO DAS PIRULES</a:t>
            </a:r>
            <a:endParaRPr kumimoji="0" lang="it-IT" sz="1800" b="0" i="0" u="none" strike="noStrike" cap="none" normalizeH="0" baseline="0" dirty="0">
              <a:ln>
                <a:noFill/>
              </a:ln>
              <a:solidFill>
                <a:schemeClr val="tx1"/>
              </a:solidFill>
              <a:effectLst>
                <a:outerShdw blurRad="38100" dist="38100" dir="2700000" algn="tl">
                  <a:srgbClr val="000000">
                    <a:alpha val="43137"/>
                  </a:srgbClr>
                </a:outerShdw>
              </a:effectLst>
              <a:latin typeface="Arial Black" pitchFamily="34" charset="0"/>
              <a:cs typeface="Arial" pitchFamily="34" charset="0"/>
            </a:endParaRPr>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ettangolo 3"/>
          <p:cNvSpPr/>
          <p:nvPr/>
        </p:nvSpPr>
        <p:spPr>
          <a:xfrm>
            <a:off x="1571604" y="3429000"/>
            <a:ext cx="6447087" cy="1754326"/>
          </a:xfrm>
          <a:prstGeom prst="rect">
            <a:avLst/>
          </a:prstGeom>
          <a:noFill/>
        </p:spPr>
        <p:txBody>
          <a:bodyPr wrap="square" lIns="91440" tIns="45720" rIns="91440" bIns="45720">
            <a:spAutoFit/>
          </a:bodyPr>
          <a:lstStyle/>
          <a:p>
            <a:pPr algn="ctr"/>
            <a:r>
              <a:rPr lang="it-IT" sz="5400" b="1" dirty="0">
                <a:ln w="10541" cmpd="sng">
                  <a:solidFill>
                    <a:schemeClr val="accent1">
                      <a:shade val="88000"/>
                      <a:satMod val="110000"/>
                    </a:schemeClr>
                  </a:solidFill>
                  <a:prstDash val="solid"/>
                </a:ln>
                <a:solidFill>
                  <a:srgbClr val="FFFF00"/>
                </a:solidFill>
                <a:latin typeface="Arial Black" pitchFamily="34" charset="0"/>
              </a:rPr>
              <a:t>MANDI DA PAUL</a:t>
            </a:r>
            <a:r>
              <a:rPr lang="it-IT" sz="5400" b="1" dirty="0">
                <a:ln w="10541" cmpd="sng">
                  <a:solidFill>
                    <a:schemeClr val="accent1">
                      <a:shade val="88000"/>
                      <a:satMod val="110000"/>
                    </a:schemeClr>
                  </a:solidFill>
                  <a:prstDash val="solid"/>
                </a:ln>
                <a:solidFill>
                  <a:srgbClr val="FFFF00"/>
                </a:solidFill>
                <a:latin typeface="Arial Black"/>
              </a:rPr>
              <a:t>ÂR</a:t>
            </a:r>
            <a:endParaRPr lang="it-IT" sz="5400" b="1" cap="none" spc="0" dirty="0">
              <a:ln w="10541" cmpd="sng">
                <a:solidFill>
                  <a:schemeClr val="accent1">
                    <a:shade val="88000"/>
                    <a:satMod val="110000"/>
                  </a:schemeClr>
                </a:solidFill>
                <a:prstDash val="solid"/>
              </a:ln>
              <a:solidFill>
                <a:srgbClr val="FFFF00"/>
              </a:solidFill>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571480"/>
            <a:ext cx="8229600" cy="5643602"/>
          </a:xfrm>
        </p:spPr>
        <p:txBody>
          <a:bodyPr>
            <a:normAutofit/>
          </a:bodyPr>
          <a:lstStyle/>
          <a:p>
            <a:pPr algn="just">
              <a:lnSpc>
                <a:spcPct val="150000"/>
              </a:lnSpc>
              <a:buFont typeface="Wingdings" pitchFamily="2" charset="2"/>
              <a:buChar char="ü"/>
            </a:pPr>
            <a:r>
              <a:rPr lang="it-IT" sz="1600" b="1" dirty="0">
                <a:latin typeface="Georgia" pitchFamily="18" charset="0"/>
              </a:rPr>
              <a:t>Notevole influenza hanno avuto i </a:t>
            </a:r>
            <a:r>
              <a:rPr lang="it-IT" sz="1600" b="1" dirty="0" err="1">
                <a:latin typeface="Georgia" pitchFamily="18" charset="0"/>
              </a:rPr>
              <a:t>Cramars</a:t>
            </a:r>
            <a:r>
              <a:rPr lang="it-IT" sz="1600" b="1" dirty="0">
                <a:latin typeface="Georgia" pitchFamily="18" charset="0"/>
              </a:rPr>
              <a:t> (</a:t>
            </a:r>
            <a:r>
              <a:rPr lang="it-IT" sz="1600" b="1" dirty="0" err="1">
                <a:latin typeface="Georgia" pitchFamily="18" charset="0"/>
              </a:rPr>
              <a:t>Cràmar</a:t>
            </a:r>
            <a:r>
              <a:rPr lang="it-IT" sz="1600" b="1" dirty="0">
                <a:latin typeface="Georgia" pitchFamily="18" charset="0"/>
              </a:rPr>
              <a:t>  dall’ antico tedesco </a:t>
            </a:r>
            <a:r>
              <a:rPr lang="it-IT" sz="1600" b="1" dirty="0" err="1">
                <a:latin typeface="Georgia" pitchFamily="18" charset="0"/>
              </a:rPr>
              <a:t>Krameare</a:t>
            </a:r>
            <a:r>
              <a:rPr lang="it-IT" sz="1600" b="1" dirty="0">
                <a:latin typeface="Georgia" pitchFamily="18" charset="0"/>
              </a:rPr>
              <a:t> = merciaio), uomini che in lunghi secoli di migrazioni, valicando i  monti da venditori ambulanti (dal tedesco </a:t>
            </a:r>
            <a:r>
              <a:rPr lang="it-IT" sz="1600" b="1" dirty="0" err="1">
                <a:latin typeface="Georgia" pitchFamily="18" charset="0"/>
              </a:rPr>
              <a:t>Kram</a:t>
            </a:r>
            <a:r>
              <a:rPr lang="it-IT" sz="1600" b="1" dirty="0">
                <a:latin typeface="Georgia" pitchFamily="18" charset="0"/>
              </a:rPr>
              <a:t> = merce) hanno sostenuto la famiglia, costruito la casa, trovato il benessere e a volte anche la morte. Hanno cercato un efficace rimedio alle scarse risorse del suolo </a:t>
            </a:r>
            <a:r>
              <a:rPr lang="it-IT" sz="1600" b="1" dirty="0" err="1">
                <a:latin typeface="Georgia" pitchFamily="18" charset="0"/>
              </a:rPr>
              <a:t>carnico</a:t>
            </a:r>
            <a:r>
              <a:rPr lang="it-IT" sz="1600" b="1" dirty="0">
                <a:latin typeface="Georgia" pitchFamily="18" charset="0"/>
              </a:rPr>
              <a:t> con intraprendenza e sacrificio, scrivendo così una pagina straordinaria della storia del popolo </a:t>
            </a:r>
            <a:r>
              <a:rPr lang="it-IT" sz="1600" b="1" dirty="0" err="1">
                <a:latin typeface="Georgia" pitchFamily="18" charset="0"/>
              </a:rPr>
              <a:t>carnico</a:t>
            </a:r>
            <a:r>
              <a:rPr lang="it-IT" sz="1600" b="1" dirty="0">
                <a:latin typeface="Georgia" pitchFamily="18" charset="0"/>
              </a:rPr>
              <a:t>.</a:t>
            </a:r>
            <a:endParaRPr lang="it-IT" sz="1600" dirty="0">
              <a:latin typeface="Georgia" pitchFamily="18" charset="0"/>
            </a:endParaRPr>
          </a:p>
          <a:p>
            <a:pPr algn="just">
              <a:lnSpc>
                <a:spcPct val="150000"/>
              </a:lnSpc>
              <a:buFont typeface="Wingdings" pitchFamily="2" charset="2"/>
              <a:buChar char="ü"/>
            </a:pPr>
            <a:r>
              <a:rPr lang="it-IT" sz="1600" b="1" dirty="0">
                <a:latin typeface="Georgia" pitchFamily="18" charset="0"/>
              </a:rPr>
              <a:t>“</a:t>
            </a:r>
            <a:r>
              <a:rPr lang="it-IT" sz="1600" b="1" i="1" dirty="0">
                <a:latin typeface="Georgia" pitchFamily="18" charset="0"/>
              </a:rPr>
              <a:t>i </a:t>
            </a:r>
            <a:r>
              <a:rPr lang="it-IT" sz="1600" b="1" i="1" dirty="0" err="1">
                <a:latin typeface="Georgia" pitchFamily="18" charset="0"/>
              </a:rPr>
              <a:t>carnici</a:t>
            </a:r>
            <a:r>
              <a:rPr lang="it-IT" sz="1600" b="1" i="1" dirty="0">
                <a:latin typeface="Georgia" pitchFamily="18" charset="0"/>
              </a:rPr>
              <a:t> disponendo di poca terra coltivabile debbono andar per il mondo” ( </a:t>
            </a:r>
            <a:r>
              <a:rPr lang="it-IT" sz="1600" b="1" dirty="0">
                <a:latin typeface="Georgia" pitchFamily="18" charset="0"/>
              </a:rPr>
              <a:t>Girolamo di Porcia, 1560).</a:t>
            </a:r>
            <a:endParaRPr lang="it-IT" sz="1600" dirty="0">
              <a:latin typeface="Georgia" pitchFamily="18" charset="0"/>
            </a:endParaRPr>
          </a:p>
          <a:p>
            <a:pPr algn="just">
              <a:lnSpc>
                <a:spcPct val="150000"/>
              </a:lnSpc>
              <a:buFont typeface="Wingdings" pitchFamily="2" charset="2"/>
              <a:buChar char="ü"/>
            </a:pPr>
            <a:r>
              <a:rPr lang="it-IT" sz="1600" b="1" dirty="0">
                <a:latin typeface="Georgia" pitchFamily="18" charset="0"/>
              </a:rPr>
              <a:t>Si spostavano nelle zone di confine come Germania, Austria, Boemia, Moravia, Slesia e Slovacchia; questo ha portato, qui a </a:t>
            </a:r>
            <a:r>
              <a:rPr lang="it-IT" sz="1600" b="1" dirty="0" err="1">
                <a:latin typeface="Georgia" pitchFamily="18" charset="0"/>
              </a:rPr>
              <a:t>Paularo</a:t>
            </a:r>
            <a:r>
              <a:rPr lang="it-IT" sz="1600" b="1" dirty="0">
                <a:latin typeface="Georgia" pitchFamily="18" charset="0"/>
              </a:rPr>
              <a:t>, una parlata particolare, con l’ inserimento di termini importati da questi Paesi (</a:t>
            </a:r>
            <a:r>
              <a:rPr lang="it-IT" sz="1600" b="1" dirty="0" err="1">
                <a:latin typeface="Georgia" pitchFamily="18" charset="0"/>
              </a:rPr>
              <a:t>cartufule</a:t>
            </a:r>
            <a:r>
              <a:rPr lang="it-IT" sz="1600" b="1" dirty="0">
                <a:latin typeface="Georgia" pitchFamily="18" charset="0"/>
              </a:rPr>
              <a:t> dal tedesco </a:t>
            </a:r>
            <a:r>
              <a:rPr lang="it-IT" sz="1600" b="1" dirty="0" err="1">
                <a:latin typeface="Georgia" pitchFamily="18" charset="0"/>
              </a:rPr>
              <a:t>Kartoffel=</a:t>
            </a:r>
            <a:r>
              <a:rPr lang="it-IT" sz="1600" b="1" dirty="0">
                <a:latin typeface="Georgia" pitchFamily="18" charset="0"/>
              </a:rPr>
              <a:t> patata; clip, tiepido; sloveno </a:t>
            </a:r>
            <a:r>
              <a:rPr lang="it-IT" sz="1600" b="1" dirty="0" err="1">
                <a:latin typeface="Georgia" pitchFamily="18" charset="0"/>
              </a:rPr>
              <a:t>hlip</a:t>
            </a:r>
            <a:r>
              <a:rPr lang="it-IT" sz="1600" b="1" dirty="0">
                <a:latin typeface="Georgia" pitchFamily="18" charset="0"/>
              </a:rPr>
              <a:t>, fiato).</a:t>
            </a:r>
            <a:endParaRPr lang="it-IT" sz="1600" dirty="0">
              <a:latin typeface="Georgia" pitchFamily="18" charset="0"/>
            </a:endParaRPr>
          </a:p>
          <a:p>
            <a:pPr>
              <a:buFont typeface="Wingdings" pitchFamily="2" charset="2"/>
              <a:buChar char="ü"/>
            </a:pPr>
            <a:endParaRPr lang="it-IT" sz="2800" dirty="0"/>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lstStyle/>
          <a:p>
            <a:r>
              <a:rPr lang="it-IT"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lgerian" pitchFamily="82" charset="0"/>
              </a:rPr>
              <a:t>LA BANDIERA DAL FRIUL </a:t>
            </a:r>
          </a:p>
        </p:txBody>
      </p:sp>
      <p:sp>
        <p:nvSpPr>
          <p:cNvPr id="5" name="CasellaDiTesto 4"/>
          <p:cNvSpPr txBox="1"/>
          <p:nvPr/>
        </p:nvSpPr>
        <p:spPr>
          <a:xfrm>
            <a:off x="571472" y="4786322"/>
            <a:ext cx="3571900" cy="2031325"/>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latin typeface="Arial Black" pitchFamily="34" charset="0"/>
              </a:rPr>
              <a:t>I BAMBINI SI SONO DIVERTITI A COSTRUIRE LA BANDIERA  E AD ATTACCARE LA FOTO </a:t>
            </a:r>
            <a:r>
              <a:rPr lang="it-IT" b="1" dirty="0" err="1">
                <a:effectLst>
                  <a:outerShdw blurRad="38100" dist="38100" dir="2700000" algn="tl">
                    <a:srgbClr val="000000">
                      <a:alpha val="43137"/>
                    </a:srgbClr>
                  </a:outerShdw>
                </a:effectLst>
                <a:latin typeface="Arial Black" pitchFamily="34" charset="0"/>
              </a:rPr>
              <a:t>DI</a:t>
            </a:r>
            <a:r>
              <a:rPr lang="it-IT" b="1" dirty="0">
                <a:effectLst>
                  <a:outerShdw blurRad="38100" dist="38100" dir="2700000" algn="tl">
                    <a:srgbClr val="000000">
                      <a:alpha val="43137"/>
                    </a:srgbClr>
                  </a:outerShdw>
                </a:effectLst>
                <a:latin typeface="Arial Black" pitchFamily="34" charset="0"/>
              </a:rPr>
              <a:t> TUTTI I BAMBINI CHE HANNO ADERITO AL PROGETTO</a:t>
            </a:r>
          </a:p>
        </p:txBody>
      </p:sp>
      <p:pic>
        <p:nvPicPr>
          <p:cNvPr id="7" name="Picture 2" descr="G:\DCIM\107SSCAM\SDC15351.JPG"/>
          <p:cNvPicPr>
            <a:picLocks noGrp="1" noChangeAspect="1" noChangeArrowheads="1"/>
          </p:cNvPicPr>
          <p:nvPr>
            <p:ph idx="1"/>
          </p:nvPr>
        </p:nvPicPr>
        <p:blipFill>
          <a:blip r:embed="rId2" cstate="print"/>
          <a:srcRect/>
          <a:stretch>
            <a:fillRect/>
          </a:stretch>
        </p:blipFill>
        <p:spPr bwMode="auto">
          <a:xfrm rot="977263">
            <a:off x="3291006" y="1494628"/>
            <a:ext cx="5092017" cy="3820153"/>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214290"/>
            <a:ext cx="8229600" cy="796908"/>
          </a:xfrm>
        </p:spPr>
        <p:txBody>
          <a:bodyPr>
            <a:noAutofit/>
          </a:bodyPr>
          <a:lstStyle/>
          <a:p>
            <a:pPr algn="r"/>
            <a:r>
              <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lgerian" pitchFamily="82" charset="0"/>
              </a:rPr>
              <a:t>IN </a:t>
            </a:r>
            <a:r>
              <a:rPr lang="it-IT"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lgerian" pitchFamily="82" charset="0"/>
              </a:rPr>
              <a:t>DulÀ</a:t>
            </a:r>
            <a:r>
              <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lgerian" pitchFamily="82" charset="0"/>
              </a:rPr>
              <a:t> CA SIN ?</a:t>
            </a:r>
          </a:p>
        </p:txBody>
      </p:sp>
      <p:pic>
        <p:nvPicPr>
          <p:cNvPr id="1026" name="Picture 2" descr="F:\USCITA DA VIOLETTA\2014-05-05 15.00.17.jpg"/>
          <p:cNvPicPr>
            <a:picLocks noGrp="1" noChangeAspect="1" noChangeArrowheads="1"/>
          </p:cNvPicPr>
          <p:nvPr>
            <p:ph idx="1"/>
          </p:nvPr>
        </p:nvPicPr>
        <p:blipFill>
          <a:blip r:embed="rId2" cstate="print"/>
          <a:srcRect/>
          <a:stretch>
            <a:fillRect/>
          </a:stretch>
        </p:blipFill>
        <p:spPr bwMode="auto">
          <a:xfrm>
            <a:off x="285720" y="4000504"/>
            <a:ext cx="3528392" cy="2646294"/>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7" name="Picture 3" descr="F:\USCITA DA VIOLETTA\2014-05-05 15.01.30.jpg"/>
          <p:cNvPicPr>
            <a:picLocks noChangeAspect="1" noChangeArrowheads="1"/>
          </p:cNvPicPr>
          <p:nvPr/>
        </p:nvPicPr>
        <p:blipFill>
          <a:blip r:embed="rId3" cstate="print"/>
          <a:srcRect/>
          <a:stretch>
            <a:fillRect/>
          </a:stretch>
        </p:blipFill>
        <p:spPr bwMode="auto">
          <a:xfrm>
            <a:off x="3500430" y="1071546"/>
            <a:ext cx="3456384" cy="2592288"/>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descr="F:\USCITA DA VIOLETTA\2014-05-05 15.01.59.jpg"/>
          <p:cNvPicPr>
            <a:picLocks noChangeAspect="1" noChangeArrowheads="1"/>
          </p:cNvPicPr>
          <p:nvPr/>
        </p:nvPicPr>
        <p:blipFill>
          <a:blip r:embed="rId4" cstate="print"/>
          <a:srcRect/>
          <a:stretch>
            <a:fillRect/>
          </a:stretch>
        </p:blipFill>
        <p:spPr bwMode="auto">
          <a:xfrm rot="5400000">
            <a:off x="-173413" y="673422"/>
            <a:ext cx="3673062" cy="2754797"/>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descr="C:\Users\scuola materna\Pictures\paularo\Sisad_7_g_small.jpg"/>
          <p:cNvPicPr>
            <a:picLocks noChangeAspect="1" noChangeArrowheads="1"/>
          </p:cNvPicPr>
          <p:nvPr/>
        </p:nvPicPr>
        <p:blipFill>
          <a:blip r:embed="rId5" cstate="print"/>
          <a:srcRect/>
          <a:stretch>
            <a:fillRect/>
          </a:stretch>
        </p:blipFill>
        <p:spPr bwMode="auto">
          <a:xfrm>
            <a:off x="4857752" y="3929066"/>
            <a:ext cx="3667120" cy="2750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asellaDiTesto 6"/>
          <p:cNvSpPr txBox="1"/>
          <p:nvPr/>
        </p:nvSpPr>
        <p:spPr>
          <a:xfrm>
            <a:off x="6643702" y="6215082"/>
            <a:ext cx="1714512" cy="369332"/>
          </a:xfrm>
          <a:prstGeom prst="rect">
            <a:avLst/>
          </a:prstGeom>
          <a:noFill/>
        </p:spPr>
        <p:txBody>
          <a:bodyPr wrap="square" rtlCol="0">
            <a:spAutoFit/>
          </a:bodyPr>
          <a:lstStyle/>
          <a:p>
            <a:r>
              <a:rPr lang="it-IT" dirty="0">
                <a:latin typeface="Arial Black" pitchFamily="34" charset="0"/>
              </a:rPr>
              <a:t>PAUL</a:t>
            </a:r>
            <a:r>
              <a:rPr lang="it-IT" dirty="0">
                <a:latin typeface="Arial Black"/>
              </a:rPr>
              <a:t>ÂR</a:t>
            </a:r>
            <a:endParaRPr lang="it-IT" dirty="0">
              <a:latin typeface="Arial Black" pitchFamily="34" charset="0"/>
            </a:endParaRP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571472" y="428604"/>
            <a:ext cx="7515220" cy="5214974"/>
          </a:xfrm>
          <a:ln>
            <a:noFill/>
          </a:ln>
        </p:spPr>
        <p:txBody>
          <a:bodyPr>
            <a:noAutofit/>
          </a:bodyPr>
          <a:lstStyle/>
          <a:p>
            <a:pPr algn="ctr">
              <a:buNone/>
            </a:pPr>
            <a:r>
              <a:rPr lang="it-IT" sz="4000" b="1" dirty="0">
                <a:solidFill>
                  <a:schemeClr val="accent1">
                    <a:lumMod val="75000"/>
                  </a:schemeClr>
                </a:solidFill>
                <a:latin typeface="Arial Black" pitchFamily="34" charset="0"/>
              </a:rPr>
              <a:t>Progetto in</a:t>
            </a:r>
            <a:br>
              <a:rPr lang="it-IT" sz="4000" b="1" dirty="0">
                <a:solidFill>
                  <a:schemeClr val="accent1">
                    <a:lumMod val="75000"/>
                  </a:schemeClr>
                </a:solidFill>
                <a:latin typeface="Arial Black" pitchFamily="34" charset="0"/>
              </a:rPr>
            </a:br>
            <a:r>
              <a:rPr lang="it-IT" sz="4000" b="1" dirty="0">
                <a:solidFill>
                  <a:schemeClr val="accent1">
                    <a:lumMod val="75000"/>
                  </a:schemeClr>
                </a:solidFill>
                <a:latin typeface="Arial Black" pitchFamily="34" charset="0"/>
              </a:rPr>
              <a:t>lingua friulana:</a:t>
            </a:r>
            <a:br>
              <a:rPr lang="it-IT" sz="2400" b="1" dirty="0">
                <a:solidFill>
                  <a:schemeClr val="accent1">
                    <a:lumMod val="75000"/>
                  </a:schemeClr>
                </a:solidFill>
                <a:latin typeface="Arial Black" pitchFamily="34" charset="0"/>
              </a:rPr>
            </a:br>
            <a:br>
              <a:rPr lang="it-IT" sz="2400" b="1" dirty="0">
                <a:solidFill>
                  <a:schemeClr val="accent1">
                    <a:lumMod val="75000"/>
                  </a:schemeClr>
                </a:solidFill>
                <a:latin typeface="Arial Black" pitchFamily="34" charset="0"/>
              </a:rPr>
            </a:br>
            <a:r>
              <a:rPr lang="it-IT" sz="4000" b="1" dirty="0">
                <a:solidFill>
                  <a:schemeClr val="accent1">
                    <a:lumMod val="75000"/>
                  </a:schemeClr>
                </a:solidFill>
                <a:latin typeface="Arial Black" pitchFamily="34" charset="0"/>
              </a:rPr>
              <a:t> IL PLA</a:t>
            </a:r>
            <a:r>
              <a:rPr lang="it-IT" sz="4000" b="1" dirty="0">
                <a:solidFill>
                  <a:schemeClr val="accent1">
                    <a:lumMod val="75000"/>
                  </a:schemeClr>
                </a:solidFill>
                <a:latin typeface="Arial Black" pitchFamily="34" charset="0"/>
                <a:cs typeface="Times New Roman"/>
              </a:rPr>
              <a:t>ŠÊ</a:t>
            </a:r>
            <a:r>
              <a:rPr lang="it-IT" sz="4000" b="1" dirty="0">
                <a:solidFill>
                  <a:schemeClr val="accent1">
                    <a:lumMod val="75000"/>
                  </a:schemeClr>
                </a:solidFill>
                <a:latin typeface="Arial Black" pitchFamily="34" charset="0"/>
              </a:rPr>
              <a:t> </a:t>
            </a:r>
            <a:r>
              <a:rPr lang="it-IT" sz="4000" b="1" dirty="0" err="1">
                <a:solidFill>
                  <a:schemeClr val="accent1">
                    <a:lumMod val="75000"/>
                  </a:schemeClr>
                </a:solidFill>
                <a:latin typeface="Arial Black" pitchFamily="34" charset="0"/>
              </a:rPr>
              <a:t>DI</a:t>
            </a:r>
            <a:r>
              <a:rPr lang="it-IT" sz="4000" b="1" dirty="0">
                <a:solidFill>
                  <a:schemeClr val="accent1">
                    <a:lumMod val="75000"/>
                  </a:schemeClr>
                </a:solidFill>
                <a:latin typeface="Arial Black" pitchFamily="34" charset="0"/>
              </a:rPr>
              <a:t> </a:t>
            </a:r>
            <a:r>
              <a:rPr lang="it-IT" sz="4000" b="1" dirty="0">
                <a:solidFill>
                  <a:schemeClr val="accent1">
                    <a:lumMod val="75000"/>
                  </a:schemeClr>
                </a:solidFill>
                <a:latin typeface="Arial Black" pitchFamily="34" charset="0"/>
                <a:cs typeface="Times New Roman"/>
              </a:rPr>
              <a:t>Š</a:t>
            </a:r>
            <a:r>
              <a:rPr lang="it-IT" sz="4000" b="1" dirty="0">
                <a:solidFill>
                  <a:schemeClr val="accent1">
                    <a:lumMod val="75000"/>
                  </a:schemeClr>
                </a:solidFill>
                <a:latin typeface="Arial Black" pitchFamily="34" charset="0"/>
              </a:rPr>
              <a:t>T</a:t>
            </a:r>
            <a:r>
              <a:rPr lang="it-IT" sz="4000" b="1" dirty="0">
                <a:solidFill>
                  <a:schemeClr val="accent1">
                    <a:lumMod val="75000"/>
                  </a:schemeClr>
                </a:solidFill>
                <a:latin typeface="Arial Black" pitchFamily="34" charset="0"/>
                <a:cs typeface="Times New Roman"/>
              </a:rPr>
              <a:t>Â</a:t>
            </a:r>
            <a:r>
              <a:rPr lang="it-IT" sz="4000" b="1" dirty="0">
                <a:solidFill>
                  <a:schemeClr val="accent1">
                    <a:lumMod val="75000"/>
                  </a:schemeClr>
                </a:solidFill>
                <a:latin typeface="Arial Black" pitchFamily="34" charset="0"/>
              </a:rPr>
              <a:t> INSIEM</a:t>
            </a:r>
            <a:r>
              <a:rPr lang="it-IT" sz="4000" b="1" dirty="0">
                <a:solidFill>
                  <a:schemeClr val="accent1">
                    <a:lumMod val="75000"/>
                  </a:schemeClr>
                </a:solidFill>
                <a:latin typeface="Arial Black" pitchFamily="34" charset="0"/>
                <a:cs typeface="Times New Roman"/>
              </a:rPr>
              <a:t>Ä</a:t>
            </a:r>
            <a:br>
              <a:rPr lang="it-IT" sz="4000" b="1" dirty="0">
                <a:solidFill>
                  <a:schemeClr val="accent1">
                    <a:lumMod val="75000"/>
                  </a:schemeClr>
                </a:solidFill>
                <a:latin typeface="Arial Black" pitchFamily="34" charset="0"/>
              </a:rPr>
            </a:br>
            <a:r>
              <a:rPr lang="it-IT" sz="4000" b="1" dirty="0">
                <a:solidFill>
                  <a:schemeClr val="accent1">
                    <a:lumMod val="75000"/>
                  </a:schemeClr>
                </a:solidFill>
                <a:latin typeface="Arial Black" pitchFamily="34" charset="0"/>
              </a:rPr>
              <a:t>PAR GIU</a:t>
            </a:r>
            <a:r>
              <a:rPr lang="it-IT" sz="4000" b="1" dirty="0">
                <a:solidFill>
                  <a:schemeClr val="accent1">
                    <a:lumMod val="75000"/>
                  </a:schemeClr>
                </a:solidFill>
                <a:latin typeface="Arial Black"/>
              </a:rPr>
              <a:t>Â COM</a:t>
            </a:r>
            <a:r>
              <a:rPr lang="it-IT" sz="4000" b="1" dirty="0">
                <a:solidFill>
                  <a:schemeClr val="accent1">
                    <a:lumMod val="75000"/>
                  </a:schemeClr>
                </a:solidFill>
                <a:latin typeface="Arial Black" pitchFamily="34" charset="0"/>
                <a:cs typeface="Times New Roman"/>
              </a:rPr>
              <a:t>Ä</a:t>
            </a:r>
            <a:r>
              <a:rPr lang="it-IT" sz="4000" b="1" dirty="0">
                <a:solidFill>
                  <a:schemeClr val="accent1">
                    <a:lumMod val="75000"/>
                  </a:schemeClr>
                </a:solidFill>
                <a:latin typeface="Arial Black" pitchFamily="34" charset="0"/>
              </a:rPr>
              <a:t>  UN VI</a:t>
            </a:r>
            <a:r>
              <a:rPr lang="it-IT" sz="4000" b="1" dirty="0">
                <a:solidFill>
                  <a:schemeClr val="accent1">
                    <a:lumMod val="75000"/>
                  </a:schemeClr>
                </a:solidFill>
                <a:latin typeface="Arial Black"/>
              </a:rPr>
              <a:t>ÀČ</a:t>
            </a:r>
            <a:br>
              <a:rPr lang="it-IT" sz="4000" b="1" dirty="0">
                <a:solidFill>
                  <a:schemeClr val="accent1">
                    <a:lumMod val="75000"/>
                  </a:schemeClr>
                </a:solidFill>
                <a:latin typeface="Arial Black"/>
              </a:rPr>
            </a:br>
            <a:r>
              <a:rPr lang="it-IT" sz="4000" b="1" dirty="0">
                <a:solidFill>
                  <a:schemeClr val="accent1">
                    <a:lumMod val="75000"/>
                  </a:schemeClr>
                </a:solidFill>
                <a:latin typeface="Arial Black"/>
              </a:rPr>
              <a:t>(parlata </a:t>
            </a:r>
            <a:r>
              <a:rPr lang="it-IT" sz="4000" b="1" dirty="0" err="1">
                <a:solidFill>
                  <a:schemeClr val="accent1">
                    <a:lumMod val="75000"/>
                  </a:schemeClr>
                </a:solidFill>
                <a:latin typeface="Arial Black"/>
              </a:rPr>
              <a:t>Paularina</a:t>
            </a:r>
            <a:r>
              <a:rPr lang="it-IT" sz="4000" b="1" dirty="0">
                <a:solidFill>
                  <a:schemeClr val="accent1">
                    <a:lumMod val="75000"/>
                  </a:schemeClr>
                </a:solidFill>
                <a:latin typeface="Arial Black"/>
              </a:rPr>
              <a:t>)</a:t>
            </a:r>
          </a:p>
          <a:p>
            <a:pPr algn="ctr">
              <a:buNone/>
            </a:pPr>
            <a:r>
              <a:rPr lang="it-IT" sz="4000" b="1" dirty="0">
                <a:solidFill>
                  <a:schemeClr val="accent1">
                    <a:lumMod val="75000"/>
                  </a:schemeClr>
                </a:solidFill>
                <a:latin typeface="Arial Black"/>
              </a:rPr>
              <a:t>ANNO SCOLASTICO </a:t>
            </a:r>
          </a:p>
          <a:p>
            <a:pPr algn="ctr">
              <a:buNone/>
            </a:pPr>
            <a:r>
              <a:rPr lang="it-IT" sz="4000" b="1" dirty="0">
                <a:solidFill>
                  <a:schemeClr val="accent1">
                    <a:lumMod val="75000"/>
                  </a:schemeClr>
                </a:solidFill>
                <a:latin typeface="Arial Black"/>
              </a:rPr>
              <a:t>2014/2015</a:t>
            </a:r>
          </a:p>
          <a:p>
            <a:pPr algn="ctr">
              <a:buNone/>
            </a:pPr>
            <a:endParaRPr lang="it-IT" sz="4000" b="1" dirty="0">
              <a:solidFill>
                <a:schemeClr val="accent1">
                  <a:lumMod val="75000"/>
                </a:schemeClr>
              </a:solidFill>
              <a:latin typeface="Arial Black"/>
            </a:endParaRPr>
          </a:p>
          <a:p>
            <a:pPr algn="ctr">
              <a:buNone/>
            </a:pPr>
            <a:endParaRPr lang="it-IT" sz="4000" b="1" dirty="0">
              <a:solidFill>
                <a:schemeClr val="accent1">
                  <a:lumMod val="75000"/>
                </a:schemeClr>
              </a:solidFill>
              <a:latin typeface="Arial Black"/>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pPr algn="ctr">
              <a:buNone/>
            </a:pPr>
            <a:r>
              <a:rPr lang="it-IT" dirty="0"/>
              <a:t>    </a:t>
            </a:r>
            <a:r>
              <a:rPr lang="it-IT" dirty="0">
                <a:solidFill>
                  <a:srgbClr val="0070C0"/>
                </a:solidFill>
              </a:rPr>
              <a:t>Abbiamo scelto questo tema perché ci sembrava quello più adatto al nostro progetto “Il Bambino Comunica”, poiché attraverso il gioco lui si esprime. Daremo la possibilità ai bambini di giocare in modo semplice per fargli capire come ci si divertiva una volta anche con materiali poveri ormai dimenticati.  </a:t>
            </a: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214290"/>
            <a:ext cx="8358246" cy="6357982"/>
          </a:xfrm>
        </p:spPr>
        <p:txBody>
          <a:bodyPr>
            <a:noAutofit/>
          </a:bodyPr>
          <a:lstStyle/>
          <a:p>
            <a:pPr algn="ctr">
              <a:buNone/>
            </a:pPr>
            <a:r>
              <a:rPr lang="it-IT" sz="2000" b="1" i="1" dirty="0">
                <a:solidFill>
                  <a:srgbClr val="00B050"/>
                </a:solidFill>
                <a:effectLst>
                  <a:outerShdw blurRad="38100" dist="38100" dir="2700000" algn="tl">
                    <a:srgbClr val="000000">
                      <a:alpha val="43137"/>
                    </a:srgbClr>
                  </a:outerShdw>
                </a:effectLst>
                <a:latin typeface="Arial Black" pitchFamily="34" charset="0"/>
              </a:rPr>
              <a:t>OBIETTIVO GENERALE</a:t>
            </a:r>
            <a:endParaRPr lang="it-IT" sz="2000" dirty="0">
              <a:solidFill>
                <a:srgbClr val="00B050"/>
              </a:solidFill>
              <a:effectLst>
                <a:outerShdw blurRad="38100" dist="38100" dir="2700000" algn="tl">
                  <a:srgbClr val="000000">
                    <a:alpha val="43137"/>
                  </a:srgbClr>
                </a:outerShdw>
              </a:effectLst>
              <a:latin typeface="Arial Black" pitchFamily="34" charset="0"/>
            </a:endParaRPr>
          </a:p>
          <a:p>
            <a:pPr algn="just">
              <a:buFont typeface="Wingdings" pitchFamily="2" charset="2"/>
              <a:buChar char="ü"/>
            </a:pPr>
            <a:r>
              <a:rPr lang="it-IT" sz="1600" b="1" dirty="0">
                <a:latin typeface="Georgia" pitchFamily="18" charset="0"/>
              </a:rPr>
              <a:t>Conoscere e approfondire la lingua e la cultura friulana con particolare riferimento al nostro territorio.</a:t>
            </a:r>
            <a:endParaRPr lang="it-IT" sz="1600" dirty="0">
              <a:latin typeface="Georgia" pitchFamily="18" charset="0"/>
            </a:endParaRPr>
          </a:p>
          <a:p>
            <a:pPr algn="just">
              <a:buFont typeface="Wingdings" pitchFamily="2" charset="2"/>
              <a:buChar char="ü"/>
            </a:pPr>
            <a:r>
              <a:rPr lang="it-IT" sz="1600" b="1" dirty="0">
                <a:latin typeface="Georgia" pitchFamily="18" charset="0"/>
              </a:rPr>
              <a:t>La </a:t>
            </a:r>
            <a:r>
              <a:rPr lang="it-IT" sz="1600" b="1" i="1" dirty="0">
                <a:solidFill>
                  <a:srgbClr val="92D050"/>
                </a:solidFill>
                <a:latin typeface="Georgia" pitchFamily="18" charset="0"/>
              </a:rPr>
              <a:t>finalità</a:t>
            </a:r>
            <a:r>
              <a:rPr lang="it-IT" sz="1600" b="1" i="1" dirty="0">
                <a:latin typeface="Georgia" pitchFamily="18" charset="0"/>
              </a:rPr>
              <a:t> </a:t>
            </a:r>
            <a:r>
              <a:rPr lang="it-IT" sz="1600" b="1" dirty="0">
                <a:latin typeface="Georgia" pitchFamily="18" charset="0"/>
              </a:rPr>
              <a:t>dell’ insegnamento della lingua e cultura friulana nella nostra scuola è quella di offrire ai bambini che hanno aderito al progetto (38 su 51) l’ opportunità di valorizzare la lingua stessa  e di conoscere in maniera approfondita le parole che tendono a scomparire e i GIOCHI del territorio di </a:t>
            </a:r>
            <a:r>
              <a:rPr lang="it-IT" sz="1600" b="1" dirty="0" err="1">
                <a:latin typeface="Georgia" pitchFamily="18" charset="0"/>
              </a:rPr>
              <a:t>Paularo</a:t>
            </a:r>
            <a:r>
              <a:rPr lang="it-IT" sz="1600" b="1" dirty="0">
                <a:latin typeface="Georgia" pitchFamily="18" charset="0"/>
              </a:rPr>
              <a:t>.</a:t>
            </a:r>
          </a:p>
          <a:p>
            <a:pPr algn="just">
              <a:buNone/>
            </a:pPr>
            <a:endParaRPr lang="it-IT" sz="1200" b="1" dirty="0">
              <a:latin typeface="Georgia" pitchFamily="18" charset="0"/>
            </a:endParaRPr>
          </a:p>
          <a:p>
            <a:pPr algn="ctr">
              <a:buNone/>
            </a:pPr>
            <a:r>
              <a:rPr lang="it-IT" sz="1600" b="1" dirty="0">
                <a:solidFill>
                  <a:srgbClr val="FF0000"/>
                </a:solidFill>
                <a:latin typeface="Arial Black" pitchFamily="34" charset="0"/>
              </a:rPr>
              <a:t>“ IL PLA</a:t>
            </a:r>
            <a:r>
              <a:rPr lang="it-IT" sz="1600" b="1" dirty="0">
                <a:solidFill>
                  <a:srgbClr val="FF0000"/>
                </a:solidFill>
                <a:latin typeface="Arial Black" pitchFamily="34" charset="0"/>
                <a:cs typeface="Times New Roman"/>
              </a:rPr>
              <a:t>ŠÊ</a:t>
            </a:r>
            <a:r>
              <a:rPr lang="it-IT" sz="1600" b="1" dirty="0">
                <a:solidFill>
                  <a:srgbClr val="FF0000"/>
                </a:solidFill>
                <a:latin typeface="Arial Black" pitchFamily="34" charset="0"/>
              </a:rPr>
              <a:t> </a:t>
            </a:r>
            <a:r>
              <a:rPr lang="it-IT" sz="1600" b="1" dirty="0" err="1">
                <a:solidFill>
                  <a:srgbClr val="FF0000"/>
                </a:solidFill>
                <a:latin typeface="Arial Black" pitchFamily="34" charset="0"/>
              </a:rPr>
              <a:t>DI</a:t>
            </a:r>
            <a:r>
              <a:rPr lang="it-IT" sz="1600" b="1" dirty="0">
                <a:solidFill>
                  <a:srgbClr val="FF0000"/>
                </a:solidFill>
                <a:latin typeface="Arial Black" pitchFamily="34" charset="0"/>
              </a:rPr>
              <a:t> </a:t>
            </a:r>
            <a:r>
              <a:rPr lang="it-IT" sz="1600" b="1" dirty="0">
                <a:solidFill>
                  <a:srgbClr val="FF0000"/>
                </a:solidFill>
                <a:latin typeface="Arial Black" pitchFamily="34" charset="0"/>
                <a:cs typeface="Times New Roman"/>
              </a:rPr>
              <a:t>Š</a:t>
            </a:r>
            <a:r>
              <a:rPr lang="it-IT" sz="1600" b="1" dirty="0">
                <a:solidFill>
                  <a:srgbClr val="FF0000"/>
                </a:solidFill>
                <a:latin typeface="Arial Black" pitchFamily="34" charset="0"/>
              </a:rPr>
              <a:t>T</a:t>
            </a:r>
            <a:r>
              <a:rPr lang="it-IT" sz="1600" b="1" dirty="0">
                <a:solidFill>
                  <a:srgbClr val="FF0000"/>
                </a:solidFill>
                <a:latin typeface="Arial Black" pitchFamily="34" charset="0"/>
                <a:cs typeface="Times New Roman"/>
              </a:rPr>
              <a:t>Â</a:t>
            </a:r>
            <a:r>
              <a:rPr lang="it-IT" sz="1600" b="1" dirty="0">
                <a:solidFill>
                  <a:srgbClr val="FF0000"/>
                </a:solidFill>
                <a:latin typeface="Arial Black" pitchFamily="34" charset="0"/>
              </a:rPr>
              <a:t> INSIEM</a:t>
            </a:r>
            <a:r>
              <a:rPr lang="it-IT" sz="1600" b="1" dirty="0">
                <a:solidFill>
                  <a:srgbClr val="FF0000"/>
                </a:solidFill>
                <a:latin typeface="Arial Black" pitchFamily="34" charset="0"/>
                <a:cs typeface="Times New Roman"/>
              </a:rPr>
              <a:t>Ä</a:t>
            </a:r>
            <a:br>
              <a:rPr lang="it-IT" sz="1600" b="1" dirty="0">
                <a:solidFill>
                  <a:srgbClr val="FF0000"/>
                </a:solidFill>
                <a:latin typeface="Georgia" pitchFamily="18" charset="0"/>
              </a:rPr>
            </a:br>
            <a:r>
              <a:rPr lang="it-IT" sz="1600" b="1" dirty="0">
                <a:solidFill>
                  <a:srgbClr val="FF0000"/>
                </a:solidFill>
                <a:latin typeface="Arial Black" pitchFamily="34" charset="0"/>
              </a:rPr>
              <a:t>PAR GIU</a:t>
            </a:r>
            <a:r>
              <a:rPr lang="it-IT" sz="1600" b="1" dirty="0">
                <a:solidFill>
                  <a:srgbClr val="FF0000"/>
                </a:solidFill>
                <a:latin typeface="Arial Black" pitchFamily="34" charset="0"/>
                <a:cs typeface="Times New Roman"/>
              </a:rPr>
              <a:t>Â COMÄ UN </a:t>
            </a:r>
            <a:r>
              <a:rPr lang="it-IT" sz="1600" dirty="0">
                <a:solidFill>
                  <a:srgbClr val="FF0000"/>
                </a:solidFill>
                <a:latin typeface="Arial Black" pitchFamily="34" charset="0"/>
                <a:cs typeface="Times New Roman"/>
              </a:rPr>
              <a:t>VIÀČ</a:t>
            </a:r>
            <a:r>
              <a:rPr lang="it-IT" sz="1600" dirty="0">
                <a:solidFill>
                  <a:srgbClr val="FF0000"/>
                </a:solidFill>
                <a:latin typeface="Arial Black"/>
                <a:cs typeface="Times New Roman"/>
              </a:rPr>
              <a:t>”</a:t>
            </a:r>
            <a:r>
              <a:rPr lang="it-IT" sz="1600" b="1" dirty="0">
                <a:solidFill>
                  <a:srgbClr val="FF0000"/>
                </a:solidFill>
                <a:latin typeface="Arial Black"/>
                <a:cs typeface="Times New Roman"/>
              </a:rPr>
              <a:t> (parlata </a:t>
            </a:r>
            <a:r>
              <a:rPr lang="it-IT" sz="1600" dirty="0" err="1">
                <a:solidFill>
                  <a:srgbClr val="FF0000"/>
                </a:solidFill>
                <a:latin typeface="Arial Black"/>
                <a:cs typeface="Times New Roman"/>
              </a:rPr>
              <a:t>paularina</a:t>
            </a:r>
            <a:r>
              <a:rPr lang="it-IT" sz="1600" dirty="0">
                <a:latin typeface="Arial Black"/>
                <a:cs typeface="Times New Roman"/>
              </a:rPr>
              <a:t>)</a:t>
            </a:r>
            <a:endParaRPr lang="it-IT" sz="1600" dirty="0">
              <a:effectLst>
                <a:outerShdw blurRad="38100" dist="38100" dir="2700000" algn="tl">
                  <a:srgbClr val="000000">
                    <a:alpha val="43137"/>
                  </a:srgbClr>
                </a:outerShdw>
              </a:effectLst>
              <a:latin typeface="Georgia" pitchFamily="18" charset="0"/>
            </a:endParaRPr>
          </a:p>
          <a:p>
            <a:pPr algn="ctr">
              <a:buNone/>
            </a:pPr>
            <a:r>
              <a:rPr lang="it-IT" sz="2000" b="1" i="1" dirty="0">
                <a:solidFill>
                  <a:srgbClr val="00B050"/>
                </a:solidFill>
                <a:effectLst>
                  <a:outerShdw blurRad="38100" dist="38100" dir="2700000" algn="tl">
                    <a:srgbClr val="000000">
                      <a:alpha val="43137"/>
                    </a:srgbClr>
                  </a:outerShdw>
                </a:effectLst>
                <a:latin typeface="Arial Black" pitchFamily="34" charset="0"/>
              </a:rPr>
              <a:t>OBIETTIVI PER I BAMBINI </a:t>
            </a:r>
            <a:r>
              <a:rPr lang="it-IT" sz="2000" b="1" i="1" dirty="0" err="1">
                <a:solidFill>
                  <a:srgbClr val="00B050"/>
                </a:solidFill>
                <a:effectLst>
                  <a:outerShdw blurRad="38100" dist="38100" dir="2700000" algn="tl">
                    <a:srgbClr val="000000">
                      <a:alpha val="43137"/>
                    </a:srgbClr>
                  </a:outerShdw>
                </a:effectLst>
                <a:latin typeface="Arial Black" pitchFamily="34" charset="0"/>
              </a:rPr>
              <a:t>DI</a:t>
            </a:r>
            <a:r>
              <a:rPr lang="it-IT" sz="2000" b="1" i="1" dirty="0">
                <a:solidFill>
                  <a:srgbClr val="00B050"/>
                </a:solidFill>
                <a:effectLst>
                  <a:outerShdw blurRad="38100" dist="38100" dir="2700000" algn="tl">
                    <a:srgbClr val="000000">
                      <a:alpha val="43137"/>
                    </a:srgbClr>
                  </a:outerShdw>
                </a:effectLst>
                <a:latin typeface="Arial Black" pitchFamily="34" charset="0"/>
              </a:rPr>
              <a:t> 3 ANNI</a:t>
            </a:r>
            <a:endParaRPr lang="it-IT" sz="2000" i="1" dirty="0">
              <a:solidFill>
                <a:srgbClr val="00B050"/>
              </a:solidFill>
              <a:effectLst>
                <a:outerShdw blurRad="38100" dist="38100" dir="2700000" algn="tl">
                  <a:srgbClr val="000000">
                    <a:alpha val="43137"/>
                  </a:srgbClr>
                </a:outerShdw>
              </a:effectLst>
              <a:latin typeface="Arial Black" pitchFamily="34" charset="0"/>
            </a:endParaRPr>
          </a:p>
          <a:p>
            <a:pPr>
              <a:buFont typeface="Wingdings" pitchFamily="2" charset="2"/>
              <a:buChar char="ü"/>
            </a:pPr>
            <a:r>
              <a:rPr lang="it-IT" sz="1600" dirty="0">
                <a:latin typeface="Georgia" pitchFamily="18" charset="0"/>
              </a:rPr>
              <a:t> </a:t>
            </a:r>
            <a:r>
              <a:rPr lang="it-IT" sz="1600" b="1" dirty="0">
                <a:latin typeface="Georgia" pitchFamily="18" charset="0"/>
              </a:rPr>
              <a:t>Suscitare nei bambini un atteggiamento positivo di ascolto e scoperta della lingua e cultura friulana;</a:t>
            </a:r>
            <a:endParaRPr lang="it-IT" sz="1600" dirty="0">
              <a:latin typeface="Georgia" pitchFamily="18" charset="0"/>
            </a:endParaRPr>
          </a:p>
          <a:p>
            <a:pPr>
              <a:buFont typeface="Wingdings" pitchFamily="2" charset="2"/>
              <a:buChar char="ü"/>
            </a:pPr>
            <a:r>
              <a:rPr lang="it-IT" sz="1600" dirty="0">
                <a:latin typeface="Georgia" pitchFamily="18" charset="0"/>
              </a:rPr>
              <a:t> </a:t>
            </a:r>
            <a:r>
              <a:rPr lang="it-IT" sz="1600" b="1" dirty="0">
                <a:latin typeface="Georgia" pitchFamily="18" charset="0"/>
              </a:rPr>
              <a:t>Conoscere giochi di un tempo  tipici del nostro territorio </a:t>
            </a:r>
            <a:endParaRPr lang="it-IT" sz="1200" dirty="0">
              <a:latin typeface="Georgia" pitchFamily="18" charset="0"/>
            </a:endParaRPr>
          </a:p>
          <a:p>
            <a:pPr>
              <a:buNone/>
            </a:pPr>
            <a:r>
              <a:rPr lang="it-IT" sz="1200" b="1" dirty="0">
                <a:latin typeface="Georgia" pitchFamily="18" charset="0"/>
              </a:rPr>
              <a:t> </a:t>
            </a:r>
            <a:endParaRPr lang="it-IT" sz="900" dirty="0">
              <a:latin typeface="Georgia" pitchFamily="18" charset="0"/>
            </a:endParaRPr>
          </a:p>
          <a:p>
            <a:pPr algn="ctr">
              <a:buNone/>
            </a:pPr>
            <a:r>
              <a:rPr lang="it-IT" sz="2000" b="1" i="1" dirty="0">
                <a:solidFill>
                  <a:srgbClr val="00B050"/>
                </a:solidFill>
                <a:effectLst>
                  <a:outerShdw blurRad="38100" dist="38100" dir="2700000" algn="tl">
                    <a:srgbClr val="000000">
                      <a:alpha val="43137"/>
                    </a:srgbClr>
                  </a:outerShdw>
                </a:effectLst>
                <a:latin typeface="Arial Black" pitchFamily="34" charset="0"/>
              </a:rPr>
              <a:t>OBIETTIVI PER I BAMBINI </a:t>
            </a:r>
            <a:r>
              <a:rPr lang="it-IT" sz="2000" b="1" i="1" dirty="0" err="1">
                <a:solidFill>
                  <a:srgbClr val="00B050"/>
                </a:solidFill>
                <a:effectLst>
                  <a:outerShdw blurRad="38100" dist="38100" dir="2700000" algn="tl">
                    <a:srgbClr val="000000">
                      <a:alpha val="43137"/>
                    </a:srgbClr>
                  </a:outerShdw>
                </a:effectLst>
                <a:latin typeface="Arial Black" pitchFamily="34" charset="0"/>
              </a:rPr>
              <a:t>DI</a:t>
            </a:r>
            <a:r>
              <a:rPr lang="it-IT" sz="2000" b="1" i="1" dirty="0">
                <a:solidFill>
                  <a:srgbClr val="00B050"/>
                </a:solidFill>
                <a:effectLst>
                  <a:outerShdw blurRad="38100" dist="38100" dir="2700000" algn="tl">
                    <a:srgbClr val="000000">
                      <a:alpha val="43137"/>
                    </a:srgbClr>
                  </a:outerShdw>
                </a:effectLst>
                <a:latin typeface="Arial Black" pitchFamily="34" charset="0"/>
              </a:rPr>
              <a:t> 4 e 5 ANNI</a:t>
            </a:r>
            <a:endParaRPr lang="it-IT" sz="2000" i="1" dirty="0">
              <a:solidFill>
                <a:srgbClr val="00B050"/>
              </a:solidFill>
              <a:effectLst>
                <a:outerShdw blurRad="38100" dist="38100" dir="2700000" algn="tl">
                  <a:srgbClr val="000000">
                    <a:alpha val="43137"/>
                  </a:srgbClr>
                </a:outerShdw>
              </a:effectLst>
              <a:latin typeface="Arial Black" pitchFamily="34" charset="0"/>
            </a:endParaRPr>
          </a:p>
          <a:p>
            <a:pPr>
              <a:buFont typeface="Wingdings" pitchFamily="2" charset="2"/>
              <a:buChar char="ü"/>
            </a:pPr>
            <a:r>
              <a:rPr lang="it-IT" sz="1600" dirty="0">
                <a:latin typeface="Georgia" pitchFamily="18" charset="0"/>
              </a:rPr>
              <a:t> </a:t>
            </a:r>
            <a:r>
              <a:rPr lang="it-IT" sz="1600" b="1" dirty="0">
                <a:latin typeface="Georgia" pitchFamily="18" charset="0"/>
              </a:rPr>
              <a:t>Acquisire familiarità con alcune caratteristiche fonetiche della lingua friulana;</a:t>
            </a:r>
            <a:endParaRPr lang="it-IT" sz="1600" dirty="0">
              <a:latin typeface="Georgia" pitchFamily="18" charset="0"/>
            </a:endParaRPr>
          </a:p>
          <a:p>
            <a:pPr>
              <a:buFont typeface="Wingdings" pitchFamily="2" charset="2"/>
              <a:buChar char="ü"/>
            </a:pPr>
            <a:r>
              <a:rPr lang="it-IT" sz="1600" b="1" dirty="0">
                <a:latin typeface="Georgia" pitchFamily="18" charset="0"/>
              </a:rPr>
              <a:t>Conoscere e valorizzare il territorio di appartenenza nelle sue modalità di espressione.</a:t>
            </a:r>
          </a:p>
          <a:p>
            <a:pPr>
              <a:buFont typeface="Wingdings" pitchFamily="2" charset="2"/>
              <a:buChar char="ü"/>
            </a:pPr>
            <a:r>
              <a:rPr lang="it-IT" sz="1600" b="1" dirty="0">
                <a:latin typeface="Georgia" pitchFamily="18" charset="0"/>
              </a:rPr>
              <a:t>Conoscere giochi di un tempo tipici del nostro territorio </a:t>
            </a:r>
          </a:p>
          <a:p>
            <a:pPr>
              <a:buFont typeface="Wingdings" pitchFamily="2" charset="2"/>
              <a:buChar char="ü"/>
            </a:pPr>
            <a:endParaRPr lang="it-IT" sz="1600" dirty="0">
              <a:latin typeface="Georgia" pitchFamily="18" charset="0"/>
            </a:endParaRPr>
          </a:p>
          <a:p>
            <a:pPr>
              <a:buNone/>
            </a:pPr>
            <a:r>
              <a:rPr lang="it-IT" sz="1050" b="1" dirty="0"/>
              <a:t> </a:t>
            </a:r>
            <a:endParaRPr lang="it-IT" sz="1050" dirty="0"/>
          </a:p>
          <a:p>
            <a:endParaRPr lang="it-IT" sz="1050" dirty="0"/>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29134" y="785794"/>
            <a:ext cx="4614866" cy="631844"/>
          </a:xfrm>
        </p:spPr>
        <p:txBody>
          <a:bodyPr>
            <a:noAutofit/>
          </a:bodyPr>
          <a:lstStyle/>
          <a:p>
            <a:br>
              <a:rPr lang="it-IT" sz="2000" dirty="0"/>
            </a:br>
            <a:br>
              <a:rPr lang="it-IT" sz="2000" dirty="0"/>
            </a:br>
            <a:r>
              <a:rPr lang="it-IT" sz="2000" dirty="0"/>
              <a:t>Iniziamo il nostro progetto chiedendo la collaborazione dei genitori a raccontare un gioco che facevano  quando erano piccoli con i loro nonni </a:t>
            </a:r>
          </a:p>
        </p:txBody>
      </p:sp>
      <p:pic>
        <p:nvPicPr>
          <p:cNvPr id="4" name="Segnaposto contenuto 3" descr="IMG_4872.JPG"/>
          <p:cNvPicPr>
            <a:picLocks noGrp="1" noChangeAspect="1"/>
          </p:cNvPicPr>
          <p:nvPr>
            <p:ph idx="1"/>
          </p:nvPr>
        </p:nvPicPr>
        <p:blipFill>
          <a:blip r:embed="rId2" cstate="print"/>
          <a:stretch>
            <a:fillRect/>
          </a:stretch>
        </p:blipFill>
        <p:spPr>
          <a:xfrm>
            <a:off x="428596" y="928670"/>
            <a:ext cx="4182804" cy="3000396"/>
          </a:xfrm>
          <a:prstGeom prst="rect">
            <a:avLst/>
          </a:prstGeom>
          <a:ln>
            <a:noFill/>
          </a:ln>
          <a:effectLst>
            <a:softEdge rad="112500"/>
          </a:effectLst>
        </p:spPr>
      </p:pic>
      <p:sp>
        <p:nvSpPr>
          <p:cNvPr id="5" name="Freccia in giù 4"/>
          <p:cNvSpPr/>
          <p:nvPr/>
        </p:nvSpPr>
        <p:spPr>
          <a:xfrm>
            <a:off x="6500826" y="2357430"/>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000628" y="3286124"/>
            <a:ext cx="3357586" cy="1200329"/>
          </a:xfrm>
          <a:prstGeom prst="rect">
            <a:avLst/>
          </a:prstGeom>
          <a:noFill/>
        </p:spPr>
        <p:txBody>
          <a:bodyPr wrap="square" rtlCol="0">
            <a:spAutoFit/>
          </a:bodyPr>
          <a:lstStyle/>
          <a:p>
            <a:r>
              <a:rPr lang="it-IT" dirty="0"/>
              <a:t>TANTISSIMI BIGLIETTINI SONO RITORNATI A SCUOLA CON DEI BELLISSIMI GIOCHI DA PROPORRE AI BAMBINI ….</a:t>
            </a:r>
          </a:p>
        </p:txBody>
      </p:sp>
      <p:sp>
        <p:nvSpPr>
          <p:cNvPr id="7" name="Freccia in giù 6"/>
          <p:cNvSpPr/>
          <p:nvPr/>
        </p:nvSpPr>
        <p:spPr>
          <a:xfrm>
            <a:off x="6429388" y="4857760"/>
            <a:ext cx="428628"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000364" y="5643578"/>
            <a:ext cx="5786478" cy="523220"/>
          </a:xfrm>
          <a:prstGeom prst="rect">
            <a:avLst/>
          </a:prstGeom>
          <a:noFill/>
        </p:spPr>
        <p:txBody>
          <a:bodyPr wrap="square" rtlCol="0">
            <a:spAutoFit/>
          </a:bodyPr>
          <a:lstStyle/>
          <a:p>
            <a:pPr algn="ctr"/>
            <a:r>
              <a:rPr lang="it-IT" sz="2800" b="1" dirty="0">
                <a:solidFill>
                  <a:srgbClr val="FF0000"/>
                </a:solidFill>
              </a:rPr>
              <a:t>INIZIAMO ALLORA A GIOCARE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592</Words>
  <Application>Microsoft Office PowerPoint</Application>
  <PresentationFormat>Presentazione su schermo (4:3)</PresentationFormat>
  <Paragraphs>59</Paragraphs>
  <Slides>20</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20</vt:i4>
      </vt:variant>
    </vt:vector>
  </HeadingPairs>
  <TitlesOfParts>
    <vt:vector size="30" baseType="lpstr">
      <vt:lpstr>Algerian</vt:lpstr>
      <vt:lpstr>Arial</vt:lpstr>
      <vt:lpstr>Arial Black</vt:lpstr>
      <vt:lpstr>Arial Narrow</vt:lpstr>
      <vt:lpstr>Arial Rounded MT Bold</vt:lpstr>
      <vt:lpstr>Calibri</vt:lpstr>
      <vt:lpstr>Georgia</vt:lpstr>
      <vt:lpstr>Times New Roman</vt:lpstr>
      <vt:lpstr>Wingdings</vt:lpstr>
      <vt:lpstr>Tema di Office</vt:lpstr>
      <vt:lpstr>Presentazione standard di PowerPoint</vt:lpstr>
      <vt:lpstr>Presentazione standard di PowerPoint</vt:lpstr>
      <vt:lpstr>Presentazione standard di PowerPoint</vt:lpstr>
      <vt:lpstr>LA BANDIERA DAL FRIUL </vt:lpstr>
      <vt:lpstr>IN DulÀ CA SIN ?</vt:lpstr>
      <vt:lpstr>Presentazione standard di PowerPoint</vt:lpstr>
      <vt:lpstr>Presentazione standard di PowerPoint</vt:lpstr>
      <vt:lpstr>Presentazione standard di PowerPoint</vt:lpstr>
      <vt:lpstr>  Iniziamo il nostro progetto chiedendo la collaborazione dei genitori a raccontare un gioco che facevano  quando erano piccoli con i loro nonni </vt:lpstr>
      <vt:lpstr>Presentazione standard di PowerPoint</vt:lpstr>
      <vt:lpstr>OSSERVIAMO I BAMBINI … </vt:lpstr>
      <vt:lpstr>Presentazione standard di PowerPoint</vt:lpstr>
      <vt:lpstr>Presentazione standard di PowerPoint</vt:lpstr>
      <vt:lpstr>ĞUC DA  MACETE (MACULE)</vt:lpstr>
      <vt:lpstr>UN BAMBINO TIENE LA MATASSA E L’ALTRO FA IL GOMITOLO ( GLIMUĆ)</vt:lpstr>
      <vt:lpstr>Presentazione standard di PowerPoint</vt:lpstr>
      <vt:lpstr>A scuola arriva nonno Walter …</vt:lpstr>
      <vt:lpstr>Presentazione standard di PowerPoint</vt:lpstr>
      <vt:lpstr>Le parole che abbiamo ripescato con il progetto di friulano …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Progetto in lingua friulana:   IL PLAŠÊ DI ŠTÂ INSIEMÄ PAR GIUÂ COMÄ  UN VIÀČ (Paularino)</dc:title>
  <dc:creator>scuola materna</dc:creator>
  <cp:lastModifiedBy>Cristina Di Gleria</cp:lastModifiedBy>
  <cp:revision>81</cp:revision>
  <dcterms:created xsi:type="dcterms:W3CDTF">2016-03-30T14:32:39Z</dcterms:created>
  <dcterms:modified xsi:type="dcterms:W3CDTF">2017-12-11T14:26:26Z</dcterms:modified>
</cp:coreProperties>
</file>